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stoga" panose="020B0604020202020204" charset="0"/>
      <p:regular r:id="rId22"/>
    </p:embeddedFont>
    <p:embeddedFont>
      <p:font typeface="Lato" panose="020F0502020204030203" pitchFamily="34" charset="0"/>
      <p:regular r:id="rId23"/>
    </p:embeddedFont>
    <p:embeddedFont>
      <p:font typeface="Lato Bold" panose="020F0502020204030203" charset="0"/>
      <p:regular r:id="rId24"/>
    </p:embeddedFont>
    <p:embeddedFont>
      <p:font typeface="Now Bold" panose="020B0604020202020204" charset="0"/>
      <p:regular r:id="rId25"/>
    </p:embeddedFont>
    <p:embeddedFont>
      <p:font typeface="Open Sans" panose="020B0606030504020204" pitchFamily="34" charset="0"/>
      <p:regular r:id="rId26"/>
    </p:embeddedFont>
    <p:embeddedFont>
      <p:font typeface="Open Sans Bold" panose="020B0806030504020204" charset="0"/>
      <p:regular r:id="rId27"/>
    </p:embeddedFont>
    <p:embeddedFont>
      <p:font typeface="Poppins Bold" panose="020B0604020202020204" charset="0"/>
      <p:regular r:id="rId28"/>
    </p:embeddedFont>
    <p:embeddedFont>
      <p:font typeface="Poppins Heavy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43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7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94F87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-4134433" y="1004889"/>
            <a:ext cx="12993464" cy="2102579"/>
          </a:xfrm>
          <a:custGeom>
            <a:avLst/>
            <a:gdLst/>
            <a:ahLst/>
            <a:cxnLst/>
            <a:rect l="l" t="t" r="r" b="b"/>
            <a:pathLst>
              <a:path w="12993464" h="2102579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0555266" y="1028700"/>
            <a:ext cx="5829999" cy="1144605"/>
          </a:xfrm>
          <a:custGeom>
            <a:avLst/>
            <a:gdLst/>
            <a:ahLst/>
            <a:cxnLst/>
            <a:rect l="l" t="t" r="r" b="b"/>
            <a:pathLst>
              <a:path w="5829999" h="1144605">
                <a:moveTo>
                  <a:pt x="0" y="0"/>
                </a:moveTo>
                <a:lnTo>
                  <a:pt x="5829998" y="0"/>
                </a:lnTo>
                <a:lnTo>
                  <a:pt x="5829998" y="1144605"/>
                </a:lnTo>
                <a:lnTo>
                  <a:pt x="0" y="1144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3791392"/>
            <a:ext cx="9274802" cy="1135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0"/>
              </a:lnSpc>
            </a:pPr>
            <a:r>
              <a:rPr lang="en-US" sz="7686" spc="768">
                <a:solidFill>
                  <a:srgbClr val="1573E1"/>
                </a:solidFill>
                <a:latin typeface="Poppins Heavy"/>
              </a:rPr>
              <a:t>APRENDIZAGEM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6769" y="4964983"/>
            <a:ext cx="12018311" cy="115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41"/>
              </a:lnSpc>
            </a:pPr>
            <a:r>
              <a:rPr lang="en-US" sz="7848" spc="392" dirty="0">
                <a:solidFill>
                  <a:srgbClr val="324F7C"/>
                </a:solidFill>
                <a:latin typeface="Poppins Bold"/>
              </a:rPr>
              <a:t>PROJETO INTEGRADO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7734" y="7189771"/>
            <a:ext cx="12616379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 spc="459">
                <a:solidFill>
                  <a:srgbClr val="000000"/>
                </a:solidFill>
                <a:latin typeface="Lato"/>
              </a:rPr>
              <a:t>FREUDENBERG GROUP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03502" y="4178853"/>
            <a:ext cx="854174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Calistoga"/>
              </a:rPr>
              <a:t>por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A8A3098-42F6-EB17-5C14-C5671E97DBE2}"/>
              </a:ext>
            </a:extLst>
          </p:cNvPr>
          <p:cNvSpPr txBox="1"/>
          <p:nvPr/>
        </p:nvSpPr>
        <p:spPr>
          <a:xfrm>
            <a:off x="3657600" y="8496300"/>
            <a:ext cx="5704834" cy="130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848" spc="392" dirty="0">
                <a:solidFill>
                  <a:srgbClr val="324F7C"/>
                </a:solidFill>
                <a:latin typeface="Poppins Bold"/>
              </a:rPr>
              <a:t>Sprint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35729" y="-2492352"/>
            <a:ext cx="5770168" cy="57701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4F7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64955" y="517142"/>
            <a:ext cx="9130391" cy="1968645"/>
            <a:chOff x="0" y="0"/>
            <a:chExt cx="3330791" cy="7181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30791" cy="718167"/>
            </a:xfrm>
            <a:custGeom>
              <a:avLst/>
              <a:gdLst/>
              <a:ahLst/>
              <a:cxnLst/>
              <a:rect l="l" t="t" r="r" b="b"/>
              <a:pathLst>
                <a:path w="3330791" h="718167">
                  <a:moveTo>
                    <a:pt x="0" y="0"/>
                  </a:moveTo>
                  <a:lnTo>
                    <a:pt x="3330791" y="0"/>
                  </a:lnTo>
                  <a:lnTo>
                    <a:pt x="3330791" y="718167"/>
                  </a:lnTo>
                  <a:lnTo>
                    <a:pt x="0" y="718167"/>
                  </a:ln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058239" y="-36890"/>
            <a:ext cx="15913592" cy="444656"/>
            <a:chOff x="0" y="0"/>
            <a:chExt cx="5454170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54171" cy="152400"/>
            </a:xfrm>
            <a:custGeom>
              <a:avLst/>
              <a:gdLst/>
              <a:ahLst/>
              <a:cxnLst/>
              <a:rect l="l" t="t" r="r" b="b"/>
              <a:pathLst>
                <a:path w="5454171" h="152400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6828162" y="8761734"/>
            <a:ext cx="1459838" cy="1525266"/>
          </a:xfrm>
          <a:custGeom>
            <a:avLst/>
            <a:gdLst/>
            <a:ahLst/>
            <a:cxnLst/>
            <a:rect l="l" t="t" r="r" b="b"/>
            <a:pathLst>
              <a:path w="1459838" h="1525266">
                <a:moveTo>
                  <a:pt x="0" y="0"/>
                </a:moveTo>
                <a:lnTo>
                  <a:pt x="1459838" y="0"/>
                </a:lnTo>
                <a:lnTo>
                  <a:pt x="1459838" y="1525266"/>
                </a:lnTo>
                <a:lnTo>
                  <a:pt x="0" y="1525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57692" t="-18390" r="-596478" b="-2332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306248" y="734124"/>
            <a:ext cx="4953052" cy="1289283"/>
            <a:chOff x="0" y="0"/>
            <a:chExt cx="1304507" cy="3395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04507" cy="339564"/>
            </a:xfrm>
            <a:custGeom>
              <a:avLst/>
              <a:gdLst/>
              <a:ahLst/>
              <a:cxnLst/>
              <a:rect l="l" t="t" r="r" b="b"/>
              <a:pathLst>
                <a:path w="1304507" h="339564">
                  <a:moveTo>
                    <a:pt x="1101307" y="0"/>
                  </a:moveTo>
                  <a:cubicBezTo>
                    <a:pt x="1213532" y="0"/>
                    <a:pt x="1304507" y="76014"/>
                    <a:pt x="1304507" y="169782"/>
                  </a:cubicBezTo>
                  <a:cubicBezTo>
                    <a:pt x="1304507" y="263550"/>
                    <a:pt x="1213532" y="339564"/>
                    <a:pt x="1101307" y="339564"/>
                  </a:cubicBezTo>
                  <a:lnTo>
                    <a:pt x="203200" y="339564"/>
                  </a:lnTo>
                  <a:cubicBezTo>
                    <a:pt x="90976" y="339564"/>
                    <a:pt x="0" y="263550"/>
                    <a:pt x="0" y="169782"/>
                  </a:cubicBezTo>
                  <a:cubicBezTo>
                    <a:pt x="0" y="7601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2D3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04507" cy="387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4955" y="972109"/>
            <a:ext cx="9130391" cy="105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5"/>
              </a:lnSpc>
            </a:pPr>
            <a:r>
              <a:rPr lang="en-US" sz="7186" spc="718">
                <a:solidFill>
                  <a:srgbClr val="000000"/>
                </a:solidFill>
                <a:latin typeface="Poppins Bold"/>
              </a:rPr>
              <a:t>GOOGLE SHEETS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06248" y="841396"/>
            <a:ext cx="4953052" cy="944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4"/>
              </a:lnSpc>
            </a:pPr>
            <a:r>
              <a:rPr lang="en-US" sz="5567">
                <a:solidFill>
                  <a:srgbClr val="000000"/>
                </a:solidFill>
                <a:latin typeface="Open Sans Bold"/>
              </a:rPr>
              <a:t>Como usar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4955" y="3315916"/>
            <a:ext cx="8998297" cy="3954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3"/>
              </a:lnSpc>
              <a:spcBef>
                <a:spcPct val="0"/>
              </a:spcBef>
            </a:pPr>
            <a:r>
              <a:rPr lang="en-US" sz="4399" u="none" strike="noStrike">
                <a:solidFill>
                  <a:srgbClr val="000000"/>
                </a:solidFill>
                <a:latin typeface="Open Sans Bold"/>
              </a:rPr>
              <a:t>1.Coleta de Dados</a:t>
            </a:r>
          </a:p>
          <a:p>
            <a:pPr marL="0" lvl="0" indent="0" algn="l">
              <a:lnSpc>
                <a:spcPts val="7963"/>
              </a:lnSpc>
              <a:spcBef>
                <a:spcPct val="0"/>
              </a:spcBef>
            </a:pPr>
            <a:r>
              <a:rPr lang="en-US" sz="4399" u="none" strike="noStrike">
                <a:solidFill>
                  <a:srgbClr val="000000"/>
                </a:solidFill>
                <a:latin typeface="Open Sans Bold"/>
              </a:rPr>
              <a:t>2.Organização dos Dados</a:t>
            </a:r>
          </a:p>
          <a:p>
            <a:pPr marL="0" lvl="0" indent="0" algn="l">
              <a:lnSpc>
                <a:spcPts val="7963"/>
              </a:lnSpc>
              <a:spcBef>
                <a:spcPct val="0"/>
              </a:spcBef>
            </a:pPr>
            <a:r>
              <a:rPr lang="en-US" sz="4399" u="none" strike="noStrike">
                <a:solidFill>
                  <a:srgbClr val="000000"/>
                </a:solidFill>
                <a:latin typeface="Open Sans Bold"/>
              </a:rPr>
              <a:t>3.Análise Inicial</a:t>
            </a:r>
          </a:p>
          <a:p>
            <a:pPr marL="0" lvl="0" indent="0" algn="l">
              <a:lnSpc>
                <a:spcPts val="7963"/>
              </a:lnSpc>
              <a:spcBef>
                <a:spcPct val="0"/>
              </a:spcBef>
            </a:pPr>
            <a:r>
              <a:rPr lang="en-US" sz="4399" u="none" strike="noStrike">
                <a:solidFill>
                  <a:srgbClr val="000000"/>
                </a:solidFill>
                <a:latin typeface="Open Sans Bold"/>
              </a:rPr>
              <a:t>4.Escolha do Modelo de Previsão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32653" y="3306391"/>
            <a:ext cx="7925544" cy="3954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63"/>
              </a:lnSpc>
            </a:pPr>
            <a:r>
              <a:rPr lang="en-US" sz="4399">
                <a:solidFill>
                  <a:srgbClr val="000000"/>
                </a:solidFill>
                <a:latin typeface="Open Sans Bold"/>
              </a:rPr>
              <a:t>5.Implementação do Modelo</a:t>
            </a:r>
          </a:p>
          <a:p>
            <a:pPr>
              <a:lnSpc>
                <a:spcPts val="7963"/>
              </a:lnSpc>
            </a:pPr>
            <a:r>
              <a:rPr lang="en-US" sz="4399">
                <a:solidFill>
                  <a:srgbClr val="000000"/>
                </a:solidFill>
                <a:latin typeface="Open Sans Bold"/>
              </a:rPr>
              <a:t>6.Validação do Modelo</a:t>
            </a:r>
          </a:p>
          <a:p>
            <a:pPr>
              <a:lnSpc>
                <a:spcPts val="7963"/>
              </a:lnSpc>
            </a:pPr>
            <a:r>
              <a:rPr lang="en-US" sz="4399">
                <a:solidFill>
                  <a:srgbClr val="000000"/>
                </a:solidFill>
                <a:latin typeface="Open Sans Bold"/>
              </a:rPr>
              <a:t>7.Previsão Futura</a:t>
            </a:r>
          </a:p>
          <a:p>
            <a:pPr>
              <a:lnSpc>
                <a:spcPts val="7963"/>
              </a:lnSpc>
            </a:pPr>
            <a:r>
              <a:rPr lang="en-US" sz="4399">
                <a:solidFill>
                  <a:srgbClr val="000000"/>
                </a:solidFill>
                <a:latin typeface="Open Sans Bold"/>
              </a:rPr>
              <a:t>8.Avaliação e Ajuste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35729" y="-2492352"/>
            <a:ext cx="5770168" cy="57701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4F7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07977" y="517142"/>
            <a:ext cx="11367335" cy="1968645"/>
            <a:chOff x="0" y="0"/>
            <a:chExt cx="4146835" cy="7181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6835" cy="718167"/>
            </a:xfrm>
            <a:custGeom>
              <a:avLst/>
              <a:gdLst/>
              <a:ahLst/>
              <a:cxnLst/>
              <a:rect l="l" t="t" r="r" b="b"/>
              <a:pathLst>
                <a:path w="4146835" h="718167">
                  <a:moveTo>
                    <a:pt x="0" y="0"/>
                  </a:moveTo>
                  <a:lnTo>
                    <a:pt x="4146835" y="0"/>
                  </a:lnTo>
                  <a:lnTo>
                    <a:pt x="4146835" y="718167"/>
                  </a:lnTo>
                  <a:lnTo>
                    <a:pt x="0" y="718167"/>
                  </a:ln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058239" y="-36890"/>
            <a:ext cx="15913592" cy="444656"/>
            <a:chOff x="0" y="0"/>
            <a:chExt cx="5454170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54171" cy="152400"/>
            </a:xfrm>
            <a:custGeom>
              <a:avLst/>
              <a:gdLst/>
              <a:ahLst/>
              <a:cxnLst/>
              <a:rect l="l" t="t" r="r" b="b"/>
              <a:pathLst>
                <a:path w="5454171" h="152400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6828162" y="8761734"/>
            <a:ext cx="1459838" cy="1525266"/>
          </a:xfrm>
          <a:custGeom>
            <a:avLst/>
            <a:gdLst/>
            <a:ahLst/>
            <a:cxnLst/>
            <a:rect l="l" t="t" r="r" b="b"/>
            <a:pathLst>
              <a:path w="1459838" h="1525266">
                <a:moveTo>
                  <a:pt x="0" y="0"/>
                </a:moveTo>
                <a:lnTo>
                  <a:pt x="1459838" y="0"/>
                </a:lnTo>
                <a:lnTo>
                  <a:pt x="1459838" y="1525266"/>
                </a:lnTo>
                <a:lnTo>
                  <a:pt x="0" y="1525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57692" t="-18390" r="-596478" b="-2332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4955" y="972109"/>
            <a:ext cx="11053378" cy="105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5"/>
              </a:lnSpc>
            </a:pPr>
            <a:r>
              <a:rPr lang="en-US" sz="7186" spc="718">
                <a:solidFill>
                  <a:srgbClr val="000000"/>
                </a:solidFill>
                <a:latin typeface="Poppins Bold"/>
              </a:rPr>
              <a:t>TABELAS DINAMICAS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4955" y="3192091"/>
            <a:ext cx="17923045" cy="267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3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É uma ferramentas poderosa na análise de dados, disponíveis em softwares de planilhas, permitindo resumir, analisar, explorar e visualizar grandes volumes de dados de maneira eficiente e flexível.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4955" y="6568387"/>
            <a:ext cx="6620590" cy="267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3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1 - Agregação de dados</a:t>
            </a:r>
          </a:p>
          <a:p>
            <a:pPr>
              <a:lnSpc>
                <a:spcPts val="723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2 - Flexibilidade</a:t>
            </a:r>
          </a:p>
          <a:p>
            <a:pPr marL="0" lvl="0" indent="0" algn="l">
              <a:lnSpc>
                <a:spcPts val="723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3 - Segmentação de dados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08039" y="6586854"/>
            <a:ext cx="7994152" cy="267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3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4 - Filtragem e Classificação</a:t>
            </a:r>
          </a:p>
          <a:p>
            <a:pPr>
              <a:lnSpc>
                <a:spcPts val="723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5 - Calculos Personalizados</a:t>
            </a:r>
          </a:p>
          <a:p>
            <a:pPr marL="0" lvl="0" indent="0" algn="l">
              <a:lnSpc>
                <a:spcPts val="723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6 - Vizualização de dados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35729" y="-2492352"/>
            <a:ext cx="5770168" cy="57701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4F7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07977" y="517142"/>
            <a:ext cx="11367335" cy="1968645"/>
            <a:chOff x="0" y="0"/>
            <a:chExt cx="4146835" cy="7181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6835" cy="718167"/>
            </a:xfrm>
            <a:custGeom>
              <a:avLst/>
              <a:gdLst/>
              <a:ahLst/>
              <a:cxnLst/>
              <a:rect l="l" t="t" r="r" b="b"/>
              <a:pathLst>
                <a:path w="4146835" h="718167">
                  <a:moveTo>
                    <a:pt x="0" y="0"/>
                  </a:moveTo>
                  <a:lnTo>
                    <a:pt x="4146835" y="0"/>
                  </a:lnTo>
                  <a:lnTo>
                    <a:pt x="4146835" y="718167"/>
                  </a:lnTo>
                  <a:lnTo>
                    <a:pt x="0" y="718167"/>
                  </a:ln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058239" y="-36890"/>
            <a:ext cx="15913592" cy="444656"/>
            <a:chOff x="0" y="0"/>
            <a:chExt cx="5454170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54171" cy="152400"/>
            </a:xfrm>
            <a:custGeom>
              <a:avLst/>
              <a:gdLst/>
              <a:ahLst/>
              <a:cxnLst/>
              <a:rect l="l" t="t" r="r" b="b"/>
              <a:pathLst>
                <a:path w="5454171" h="152400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6828162" y="8761734"/>
            <a:ext cx="1459838" cy="1525266"/>
          </a:xfrm>
          <a:custGeom>
            <a:avLst/>
            <a:gdLst/>
            <a:ahLst/>
            <a:cxnLst/>
            <a:rect l="l" t="t" r="r" b="b"/>
            <a:pathLst>
              <a:path w="1459838" h="1525266">
                <a:moveTo>
                  <a:pt x="0" y="0"/>
                </a:moveTo>
                <a:lnTo>
                  <a:pt x="1459838" y="0"/>
                </a:lnTo>
                <a:lnTo>
                  <a:pt x="1459838" y="1525266"/>
                </a:lnTo>
                <a:lnTo>
                  <a:pt x="0" y="1525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57692" t="-18390" r="-596478" b="-2332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4955" y="972109"/>
            <a:ext cx="11053378" cy="105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5"/>
              </a:lnSpc>
            </a:pPr>
            <a:r>
              <a:rPr lang="en-US" sz="7186" spc="718">
                <a:solidFill>
                  <a:srgbClr val="000000"/>
                </a:solidFill>
                <a:latin typeface="Poppins Bold"/>
              </a:rPr>
              <a:t>TABELAS DINAMICAS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4955" y="3192091"/>
            <a:ext cx="17923045" cy="554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>
              <a:lnSpc>
                <a:spcPts val="7239"/>
              </a:lnSpc>
              <a:buAutoNum type="arabicPeriod"/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Organização e Preparação dos Dados </a:t>
            </a:r>
          </a:p>
          <a:p>
            <a:pPr marL="863596" lvl="1" indent="-431798">
              <a:lnSpc>
                <a:spcPts val="7239"/>
              </a:lnSpc>
              <a:buAutoNum type="arabicPeriod"/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Criação e Personalização de Gráficos para Análise </a:t>
            </a:r>
          </a:p>
          <a:p>
            <a:pPr marL="863596" lvl="1" indent="-431798">
              <a:lnSpc>
                <a:spcPts val="8279"/>
              </a:lnSpc>
              <a:buAutoNum type="arabicPeriod"/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Criação e Configuração de Tabelas Dinâmicas para Análise de </a:t>
            </a:r>
          </a:p>
          <a:p>
            <a:pPr marL="863596" lvl="1" indent="-431798">
              <a:lnSpc>
                <a:spcPts val="7239"/>
              </a:lnSpc>
              <a:buAutoNum type="arabicPeriod"/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Atualização e Manutenção dos Dados para Melhoria Contínua na Produção</a:t>
            </a:r>
          </a:p>
          <a:p>
            <a:pPr marL="0" lvl="0" indent="0" algn="l">
              <a:lnSpc>
                <a:spcPts val="7239"/>
              </a:lnSpc>
              <a:spcBef>
                <a:spcPct val="0"/>
              </a:spcBef>
            </a:pPr>
            <a:endParaRPr lang="en-US" sz="3999">
              <a:solidFill>
                <a:srgbClr val="000000"/>
              </a:solidFill>
              <a:latin typeface="Open Sans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2766954" y="734124"/>
            <a:ext cx="4953052" cy="1289283"/>
            <a:chOff x="0" y="0"/>
            <a:chExt cx="1304507" cy="3395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04507" cy="339564"/>
            </a:xfrm>
            <a:custGeom>
              <a:avLst/>
              <a:gdLst/>
              <a:ahLst/>
              <a:cxnLst/>
              <a:rect l="l" t="t" r="r" b="b"/>
              <a:pathLst>
                <a:path w="1304507" h="339564">
                  <a:moveTo>
                    <a:pt x="1101307" y="0"/>
                  </a:moveTo>
                  <a:cubicBezTo>
                    <a:pt x="1213532" y="0"/>
                    <a:pt x="1304507" y="76014"/>
                    <a:pt x="1304507" y="169782"/>
                  </a:cubicBezTo>
                  <a:cubicBezTo>
                    <a:pt x="1304507" y="263550"/>
                    <a:pt x="1213532" y="339564"/>
                    <a:pt x="1101307" y="339564"/>
                  </a:cubicBezTo>
                  <a:lnTo>
                    <a:pt x="203200" y="339564"/>
                  </a:lnTo>
                  <a:cubicBezTo>
                    <a:pt x="90976" y="339564"/>
                    <a:pt x="0" y="263550"/>
                    <a:pt x="0" y="169782"/>
                  </a:cubicBezTo>
                  <a:cubicBezTo>
                    <a:pt x="0" y="7601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2D3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304507" cy="387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766954" y="841396"/>
            <a:ext cx="4953052" cy="944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4"/>
              </a:lnSpc>
            </a:pPr>
            <a:r>
              <a:rPr lang="en-US" sz="5567">
                <a:solidFill>
                  <a:srgbClr val="000000"/>
                </a:solidFill>
                <a:latin typeface="Open Sans Bold"/>
              </a:rPr>
              <a:t>Como usar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35729" y="-2492352"/>
            <a:ext cx="5770168" cy="57701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4F7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07977" y="517142"/>
            <a:ext cx="3518408" cy="1968645"/>
            <a:chOff x="0" y="0"/>
            <a:chExt cx="1283525" cy="7181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3525" cy="718167"/>
            </a:xfrm>
            <a:custGeom>
              <a:avLst/>
              <a:gdLst/>
              <a:ahLst/>
              <a:cxnLst/>
              <a:rect l="l" t="t" r="r" b="b"/>
              <a:pathLst>
                <a:path w="1283525" h="718167">
                  <a:moveTo>
                    <a:pt x="0" y="0"/>
                  </a:moveTo>
                  <a:lnTo>
                    <a:pt x="1283525" y="0"/>
                  </a:lnTo>
                  <a:lnTo>
                    <a:pt x="1283525" y="718167"/>
                  </a:lnTo>
                  <a:lnTo>
                    <a:pt x="0" y="718167"/>
                  </a:ln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058239" y="-36890"/>
            <a:ext cx="15913592" cy="444656"/>
            <a:chOff x="0" y="0"/>
            <a:chExt cx="5454170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54171" cy="152400"/>
            </a:xfrm>
            <a:custGeom>
              <a:avLst/>
              <a:gdLst/>
              <a:ahLst/>
              <a:cxnLst/>
              <a:rect l="l" t="t" r="r" b="b"/>
              <a:pathLst>
                <a:path w="5454171" h="152400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6828162" y="8761734"/>
            <a:ext cx="1459838" cy="1525266"/>
          </a:xfrm>
          <a:custGeom>
            <a:avLst/>
            <a:gdLst/>
            <a:ahLst/>
            <a:cxnLst/>
            <a:rect l="l" t="t" r="r" b="b"/>
            <a:pathLst>
              <a:path w="1459838" h="1525266">
                <a:moveTo>
                  <a:pt x="0" y="0"/>
                </a:moveTo>
                <a:lnTo>
                  <a:pt x="1459838" y="0"/>
                </a:lnTo>
                <a:lnTo>
                  <a:pt x="1459838" y="1525266"/>
                </a:lnTo>
                <a:lnTo>
                  <a:pt x="0" y="1525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57692" t="-18390" r="-596478" b="-2332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6466" y="972109"/>
            <a:ext cx="3361430" cy="105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5"/>
              </a:lnSpc>
            </a:pPr>
            <a:r>
              <a:rPr lang="en-US" sz="7186" spc="718">
                <a:solidFill>
                  <a:srgbClr val="000000"/>
                </a:solidFill>
                <a:latin typeface="Poppins Bold"/>
              </a:rPr>
              <a:t>KPI’S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4955" y="3173041"/>
            <a:ext cx="17923045" cy="193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3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Open Sans Bold"/>
              </a:rPr>
              <a:t>São valores mensuráveis que demonstram o quão eficazmente uma empresa está alcançando seus objetivos de negócios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4955" y="5794450"/>
            <a:ext cx="17923045" cy="193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3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Open Sans Bold"/>
              </a:rPr>
              <a:t>Devem ser específicos, mensuráveis, alcançáveis, relevantes e baseados em tempo 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35729" y="-2492352"/>
            <a:ext cx="5770168" cy="57701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4F7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75796" y="517142"/>
            <a:ext cx="7874563" cy="1968645"/>
            <a:chOff x="0" y="0"/>
            <a:chExt cx="2872662" cy="7181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72662" cy="718167"/>
            </a:xfrm>
            <a:custGeom>
              <a:avLst/>
              <a:gdLst/>
              <a:ahLst/>
              <a:cxnLst/>
              <a:rect l="l" t="t" r="r" b="b"/>
              <a:pathLst>
                <a:path w="2872662" h="718167">
                  <a:moveTo>
                    <a:pt x="0" y="0"/>
                  </a:moveTo>
                  <a:lnTo>
                    <a:pt x="2872662" y="0"/>
                  </a:lnTo>
                  <a:lnTo>
                    <a:pt x="2872662" y="718167"/>
                  </a:lnTo>
                  <a:lnTo>
                    <a:pt x="0" y="718167"/>
                  </a:ln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058239" y="-36890"/>
            <a:ext cx="15913592" cy="444656"/>
            <a:chOff x="0" y="0"/>
            <a:chExt cx="5454170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54171" cy="152400"/>
            </a:xfrm>
            <a:custGeom>
              <a:avLst/>
              <a:gdLst/>
              <a:ahLst/>
              <a:cxnLst/>
              <a:rect l="l" t="t" r="r" b="b"/>
              <a:pathLst>
                <a:path w="5454171" h="152400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6828162" y="8761734"/>
            <a:ext cx="1459838" cy="1525266"/>
          </a:xfrm>
          <a:custGeom>
            <a:avLst/>
            <a:gdLst/>
            <a:ahLst/>
            <a:cxnLst/>
            <a:rect l="l" t="t" r="r" b="b"/>
            <a:pathLst>
              <a:path w="1459838" h="1525266">
                <a:moveTo>
                  <a:pt x="0" y="0"/>
                </a:moveTo>
                <a:lnTo>
                  <a:pt x="1459838" y="0"/>
                </a:lnTo>
                <a:lnTo>
                  <a:pt x="1459838" y="1525266"/>
                </a:lnTo>
                <a:lnTo>
                  <a:pt x="0" y="1525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57692" t="-18390" r="-596478" b="-2332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6466" y="972109"/>
            <a:ext cx="7796074" cy="105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5"/>
              </a:lnSpc>
            </a:pPr>
            <a:r>
              <a:rPr lang="en-US" sz="7186" spc="718">
                <a:solidFill>
                  <a:srgbClr val="000000"/>
                </a:solidFill>
                <a:latin typeface="Poppins Bold"/>
              </a:rPr>
              <a:t>KPI’S NO PPCP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6466" y="3195321"/>
            <a:ext cx="7866340" cy="7243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>
              <a:lnSpc>
                <a:spcPts val="723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Tempo de ciclo de produção</a:t>
            </a:r>
          </a:p>
          <a:p>
            <a:pPr marL="863596" lvl="1" indent="-431798">
              <a:lnSpc>
                <a:spcPts val="723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Taxa de Ocupação de Máquinas</a:t>
            </a:r>
          </a:p>
          <a:p>
            <a:pPr marL="863596" lvl="1" indent="-431798">
              <a:lnSpc>
                <a:spcPts val="723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Taxa de Entrega no Prazo</a:t>
            </a:r>
          </a:p>
          <a:p>
            <a:pPr marL="863596" lvl="1" indent="-431798">
              <a:lnSpc>
                <a:spcPts val="723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Taxa de retrabalho</a:t>
            </a:r>
          </a:p>
          <a:p>
            <a:pPr marL="863596" lvl="1" indent="-431798" algn="l">
              <a:lnSpc>
                <a:spcPts val="723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Utilização de Matérias-Primas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97988" y="3195321"/>
            <a:ext cx="8115300" cy="450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>
              <a:lnSpc>
                <a:spcPts val="7239"/>
              </a:lnSpc>
              <a:buAutoNum type="arabicPeriod"/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Identificar gargalos na produção</a:t>
            </a:r>
          </a:p>
          <a:p>
            <a:pPr marL="863596" lvl="1" indent="-431798">
              <a:lnSpc>
                <a:spcPts val="7239"/>
              </a:lnSpc>
              <a:buAutoNum type="arabicPeriod"/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Otimizar uso de recursos</a:t>
            </a:r>
          </a:p>
          <a:p>
            <a:pPr marL="863596" lvl="1" indent="-431798">
              <a:lnSpc>
                <a:spcPts val="7239"/>
              </a:lnSpc>
              <a:buAutoNum type="arabicPeriod"/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Cumprir prazos de entrega</a:t>
            </a:r>
          </a:p>
          <a:p>
            <a:pPr marL="863596" lvl="1" indent="-431798" algn="l">
              <a:lnSpc>
                <a:spcPts val="7239"/>
              </a:lnSpc>
              <a:buAutoNum type="arabicPeriod"/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Reduzir custos de produção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525" y="2740609"/>
            <a:ext cx="6450147" cy="7546391"/>
            <a:chOff x="0" y="0"/>
            <a:chExt cx="1698804" cy="19875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8804" cy="1987527"/>
            </a:xfrm>
            <a:custGeom>
              <a:avLst/>
              <a:gdLst/>
              <a:ahLst/>
              <a:cxnLst/>
              <a:rect l="l" t="t" r="r" b="b"/>
              <a:pathLst>
                <a:path w="1698804" h="1987527">
                  <a:moveTo>
                    <a:pt x="0" y="0"/>
                  </a:moveTo>
                  <a:lnTo>
                    <a:pt x="1698804" y="0"/>
                  </a:lnTo>
                  <a:lnTo>
                    <a:pt x="1698804" y="1987527"/>
                  </a:lnTo>
                  <a:lnTo>
                    <a:pt x="0" y="1987527"/>
                  </a:ln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98804" cy="2035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59672" y="2605528"/>
            <a:ext cx="6001607" cy="7738622"/>
            <a:chOff x="0" y="0"/>
            <a:chExt cx="1580670" cy="20381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80670" cy="2038156"/>
            </a:xfrm>
            <a:custGeom>
              <a:avLst/>
              <a:gdLst/>
              <a:ahLst/>
              <a:cxnLst/>
              <a:rect l="l" t="t" r="r" b="b"/>
              <a:pathLst>
                <a:path w="1580670" h="2038156">
                  <a:moveTo>
                    <a:pt x="0" y="0"/>
                  </a:moveTo>
                  <a:lnTo>
                    <a:pt x="1580670" y="0"/>
                  </a:lnTo>
                  <a:lnTo>
                    <a:pt x="1580670" y="2038156"/>
                  </a:lnTo>
                  <a:lnTo>
                    <a:pt x="0" y="2038156"/>
                  </a:lnTo>
                  <a:close/>
                </a:path>
              </a:pathLst>
            </a:custGeom>
            <a:solidFill>
              <a:srgbClr val="57A6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80670" cy="208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61279" y="2635834"/>
            <a:ext cx="5845771" cy="8052074"/>
            <a:chOff x="0" y="0"/>
            <a:chExt cx="1539627" cy="21207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9627" cy="2120711"/>
            </a:xfrm>
            <a:custGeom>
              <a:avLst/>
              <a:gdLst/>
              <a:ahLst/>
              <a:cxnLst/>
              <a:rect l="l" t="t" r="r" b="b"/>
              <a:pathLst>
                <a:path w="1539627" h="2120711">
                  <a:moveTo>
                    <a:pt x="0" y="0"/>
                  </a:moveTo>
                  <a:lnTo>
                    <a:pt x="1539627" y="0"/>
                  </a:lnTo>
                  <a:lnTo>
                    <a:pt x="1539627" y="2120711"/>
                  </a:lnTo>
                  <a:lnTo>
                    <a:pt x="0" y="2120711"/>
                  </a:lnTo>
                  <a:close/>
                </a:path>
              </a:pathLst>
            </a:custGeom>
            <a:solidFill>
              <a:srgbClr val="87C2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539627" cy="216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3572609">
            <a:off x="12529279" y="5400315"/>
            <a:ext cx="3657600" cy="1106424"/>
          </a:xfrm>
          <a:custGeom>
            <a:avLst/>
            <a:gdLst/>
            <a:ahLst/>
            <a:cxnLst/>
            <a:rect l="l" t="t" r="r" b="b"/>
            <a:pathLst>
              <a:path w="3657600" h="1106424">
                <a:moveTo>
                  <a:pt x="0" y="0"/>
                </a:moveTo>
                <a:lnTo>
                  <a:pt x="3657600" y="0"/>
                </a:lnTo>
                <a:lnTo>
                  <a:pt x="3657600" y="1106424"/>
                </a:lnTo>
                <a:lnTo>
                  <a:pt x="0" y="1106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753450" y="3840320"/>
            <a:ext cx="6129761" cy="1099710"/>
            <a:chOff x="0" y="0"/>
            <a:chExt cx="1614423" cy="28963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14423" cy="289636"/>
            </a:xfrm>
            <a:custGeom>
              <a:avLst/>
              <a:gdLst/>
              <a:ahLst/>
              <a:cxnLst/>
              <a:rect l="l" t="t" r="r" b="b"/>
              <a:pathLst>
                <a:path w="1614423" h="289636">
                  <a:moveTo>
                    <a:pt x="64413" y="0"/>
                  </a:moveTo>
                  <a:lnTo>
                    <a:pt x="1550010" y="0"/>
                  </a:lnTo>
                  <a:cubicBezTo>
                    <a:pt x="1585584" y="0"/>
                    <a:pt x="1614423" y="28839"/>
                    <a:pt x="1614423" y="64413"/>
                  </a:cubicBezTo>
                  <a:lnTo>
                    <a:pt x="1614423" y="225222"/>
                  </a:lnTo>
                  <a:cubicBezTo>
                    <a:pt x="1614423" y="242306"/>
                    <a:pt x="1607636" y="258690"/>
                    <a:pt x="1595557" y="270769"/>
                  </a:cubicBezTo>
                  <a:cubicBezTo>
                    <a:pt x="1583477" y="282849"/>
                    <a:pt x="1567093" y="289636"/>
                    <a:pt x="1550010" y="289636"/>
                  </a:cubicBezTo>
                  <a:lnTo>
                    <a:pt x="64413" y="289636"/>
                  </a:lnTo>
                  <a:cubicBezTo>
                    <a:pt x="47330" y="289636"/>
                    <a:pt x="30946" y="282849"/>
                    <a:pt x="18866" y="270769"/>
                  </a:cubicBezTo>
                  <a:cubicBezTo>
                    <a:pt x="6786" y="258690"/>
                    <a:pt x="0" y="242306"/>
                    <a:pt x="0" y="225222"/>
                  </a:cubicBezTo>
                  <a:lnTo>
                    <a:pt x="0" y="64413"/>
                  </a:lnTo>
                  <a:cubicBezTo>
                    <a:pt x="0" y="47330"/>
                    <a:pt x="6786" y="30946"/>
                    <a:pt x="18866" y="18866"/>
                  </a:cubicBezTo>
                  <a:cubicBezTo>
                    <a:pt x="30946" y="6786"/>
                    <a:pt x="47330" y="0"/>
                    <a:pt x="64413" y="0"/>
                  </a:cubicBezTo>
                  <a:close/>
                </a:path>
              </a:pathLst>
            </a:custGeom>
            <a:solidFill>
              <a:srgbClr val="425DA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614423" cy="337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542457" y="7707453"/>
            <a:ext cx="7603534" cy="1099710"/>
            <a:chOff x="0" y="0"/>
            <a:chExt cx="2002577" cy="2896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02577" cy="289636"/>
            </a:xfrm>
            <a:custGeom>
              <a:avLst/>
              <a:gdLst/>
              <a:ahLst/>
              <a:cxnLst/>
              <a:rect l="l" t="t" r="r" b="b"/>
              <a:pathLst>
                <a:path w="2002577" h="289636">
                  <a:moveTo>
                    <a:pt x="51928" y="0"/>
                  </a:moveTo>
                  <a:lnTo>
                    <a:pt x="1950649" y="0"/>
                  </a:lnTo>
                  <a:cubicBezTo>
                    <a:pt x="1964421" y="0"/>
                    <a:pt x="1977629" y="5471"/>
                    <a:pt x="1987368" y="15209"/>
                  </a:cubicBezTo>
                  <a:cubicBezTo>
                    <a:pt x="1997106" y="24948"/>
                    <a:pt x="2002577" y="38156"/>
                    <a:pt x="2002577" y="51928"/>
                  </a:cubicBezTo>
                  <a:lnTo>
                    <a:pt x="2002577" y="237707"/>
                  </a:lnTo>
                  <a:cubicBezTo>
                    <a:pt x="2002577" y="266387"/>
                    <a:pt x="1979328" y="289636"/>
                    <a:pt x="1950649" y="289636"/>
                  </a:cubicBezTo>
                  <a:lnTo>
                    <a:pt x="51928" y="289636"/>
                  </a:lnTo>
                  <a:cubicBezTo>
                    <a:pt x="38156" y="289636"/>
                    <a:pt x="24948" y="284165"/>
                    <a:pt x="15209" y="274426"/>
                  </a:cubicBezTo>
                  <a:cubicBezTo>
                    <a:pt x="5471" y="264688"/>
                    <a:pt x="0" y="251480"/>
                    <a:pt x="0" y="237707"/>
                  </a:cubicBezTo>
                  <a:lnTo>
                    <a:pt x="0" y="51928"/>
                  </a:lnTo>
                  <a:cubicBezTo>
                    <a:pt x="0" y="38156"/>
                    <a:pt x="5471" y="24948"/>
                    <a:pt x="15209" y="15209"/>
                  </a:cubicBezTo>
                  <a:cubicBezTo>
                    <a:pt x="24948" y="5471"/>
                    <a:pt x="38156" y="0"/>
                    <a:pt x="51928" y="0"/>
                  </a:cubicBezTo>
                  <a:close/>
                </a:path>
              </a:pathLst>
            </a:custGeom>
            <a:solidFill>
              <a:srgbClr val="425DAE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002577" cy="337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6866305">
            <a:off x="441945" y="4286320"/>
            <a:ext cx="2594199" cy="2894136"/>
          </a:xfrm>
          <a:custGeom>
            <a:avLst/>
            <a:gdLst/>
            <a:ahLst/>
            <a:cxnLst/>
            <a:rect l="l" t="t" r="r" b="b"/>
            <a:pathLst>
              <a:path w="2594199" h="2894136">
                <a:moveTo>
                  <a:pt x="0" y="0"/>
                </a:moveTo>
                <a:lnTo>
                  <a:pt x="2594199" y="0"/>
                </a:lnTo>
                <a:lnTo>
                  <a:pt x="2594199" y="2894136"/>
                </a:lnTo>
                <a:lnTo>
                  <a:pt x="0" y="28941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310860" y="3246735"/>
            <a:ext cx="6129761" cy="1099710"/>
            <a:chOff x="0" y="0"/>
            <a:chExt cx="1614423" cy="2896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14423" cy="289636"/>
            </a:xfrm>
            <a:custGeom>
              <a:avLst/>
              <a:gdLst/>
              <a:ahLst/>
              <a:cxnLst/>
              <a:rect l="l" t="t" r="r" b="b"/>
              <a:pathLst>
                <a:path w="1614423" h="289636">
                  <a:moveTo>
                    <a:pt x="64413" y="0"/>
                  </a:moveTo>
                  <a:lnTo>
                    <a:pt x="1550010" y="0"/>
                  </a:lnTo>
                  <a:cubicBezTo>
                    <a:pt x="1585584" y="0"/>
                    <a:pt x="1614423" y="28839"/>
                    <a:pt x="1614423" y="64413"/>
                  </a:cubicBezTo>
                  <a:lnTo>
                    <a:pt x="1614423" y="225222"/>
                  </a:lnTo>
                  <a:cubicBezTo>
                    <a:pt x="1614423" y="242306"/>
                    <a:pt x="1607636" y="258690"/>
                    <a:pt x="1595557" y="270769"/>
                  </a:cubicBezTo>
                  <a:cubicBezTo>
                    <a:pt x="1583477" y="282849"/>
                    <a:pt x="1567093" y="289636"/>
                    <a:pt x="1550010" y="289636"/>
                  </a:cubicBezTo>
                  <a:lnTo>
                    <a:pt x="64413" y="289636"/>
                  </a:lnTo>
                  <a:cubicBezTo>
                    <a:pt x="47330" y="289636"/>
                    <a:pt x="30946" y="282849"/>
                    <a:pt x="18866" y="270769"/>
                  </a:cubicBezTo>
                  <a:cubicBezTo>
                    <a:pt x="6786" y="258690"/>
                    <a:pt x="0" y="242306"/>
                    <a:pt x="0" y="225222"/>
                  </a:cubicBezTo>
                  <a:lnTo>
                    <a:pt x="0" y="64413"/>
                  </a:lnTo>
                  <a:cubicBezTo>
                    <a:pt x="0" y="47330"/>
                    <a:pt x="6786" y="30946"/>
                    <a:pt x="18866" y="18866"/>
                  </a:cubicBezTo>
                  <a:cubicBezTo>
                    <a:pt x="30946" y="6786"/>
                    <a:pt x="47330" y="0"/>
                    <a:pt x="64413" y="0"/>
                  </a:cubicBezTo>
                  <a:close/>
                </a:path>
              </a:pathLst>
            </a:custGeom>
            <a:solidFill>
              <a:srgbClr val="425DAE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614423" cy="337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rot="-2960405">
            <a:off x="6491300" y="5139869"/>
            <a:ext cx="3295632" cy="2336903"/>
          </a:xfrm>
          <a:custGeom>
            <a:avLst/>
            <a:gdLst/>
            <a:ahLst/>
            <a:cxnLst/>
            <a:rect l="l" t="t" r="r" b="b"/>
            <a:pathLst>
              <a:path w="3295632" h="2336903">
                <a:moveTo>
                  <a:pt x="0" y="0"/>
                </a:moveTo>
                <a:lnTo>
                  <a:pt x="3295632" y="0"/>
                </a:lnTo>
                <a:lnTo>
                  <a:pt x="3295632" y="2336902"/>
                </a:lnTo>
                <a:lnTo>
                  <a:pt x="0" y="23369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2335342" y="7219952"/>
            <a:ext cx="6129761" cy="1099710"/>
            <a:chOff x="0" y="0"/>
            <a:chExt cx="1614423" cy="28963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14423" cy="289636"/>
            </a:xfrm>
            <a:custGeom>
              <a:avLst/>
              <a:gdLst/>
              <a:ahLst/>
              <a:cxnLst/>
              <a:rect l="l" t="t" r="r" b="b"/>
              <a:pathLst>
                <a:path w="1614423" h="289636">
                  <a:moveTo>
                    <a:pt x="64413" y="0"/>
                  </a:moveTo>
                  <a:lnTo>
                    <a:pt x="1550010" y="0"/>
                  </a:lnTo>
                  <a:cubicBezTo>
                    <a:pt x="1585584" y="0"/>
                    <a:pt x="1614423" y="28839"/>
                    <a:pt x="1614423" y="64413"/>
                  </a:cubicBezTo>
                  <a:lnTo>
                    <a:pt x="1614423" y="225222"/>
                  </a:lnTo>
                  <a:cubicBezTo>
                    <a:pt x="1614423" y="242306"/>
                    <a:pt x="1607636" y="258690"/>
                    <a:pt x="1595557" y="270769"/>
                  </a:cubicBezTo>
                  <a:cubicBezTo>
                    <a:pt x="1583477" y="282849"/>
                    <a:pt x="1567093" y="289636"/>
                    <a:pt x="1550010" y="289636"/>
                  </a:cubicBezTo>
                  <a:lnTo>
                    <a:pt x="64413" y="289636"/>
                  </a:lnTo>
                  <a:cubicBezTo>
                    <a:pt x="47330" y="289636"/>
                    <a:pt x="30946" y="282849"/>
                    <a:pt x="18866" y="270769"/>
                  </a:cubicBezTo>
                  <a:cubicBezTo>
                    <a:pt x="6786" y="258690"/>
                    <a:pt x="0" y="242306"/>
                    <a:pt x="0" y="225222"/>
                  </a:cubicBezTo>
                  <a:lnTo>
                    <a:pt x="0" y="64413"/>
                  </a:lnTo>
                  <a:cubicBezTo>
                    <a:pt x="0" y="47330"/>
                    <a:pt x="6786" y="30946"/>
                    <a:pt x="18866" y="18866"/>
                  </a:cubicBezTo>
                  <a:cubicBezTo>
                    <a:pt x="30946" y="6786"/>
                    <a:pt x="47330" y="0"/>
                    <a:pt x="64413" y="0"/>
                  </a:cubicBezTo>
                  <a:close/>
                </a:path>
              </a:pathLst>
            </a:custGeom>
            <a:solidFill>
              <a:srgbClr val="425DAE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614423" cy="337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2984362" y="4603303"/>
            <a:ext cx="2124607" cy="2176041"/>
          </a:xfrm>
          <a:custGeom>
            <a:avLst/>
            <a:gdLst/>
            <a:ahLst/>
            <a:cxnLst/>
            <a:rect l="l" t="t" r="r" b="b"/>
            <a:pathLst>
              <a:path w="2124607" h="2176041">
                <a:moveTo>
                  <a:pt x="0" y="0"/>
                </a:moveTo>
                <a:lnTo>
                  <a:pt x="2124607" y="0"/>
                </a:lnTo>
                <a:lnTo>
                  <a:pt x="2124607" y="2176041"/>
                </a:lnTo>
                <a:lnTo>
                  <a:pt x="0" y="21760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7739487" y="8556044"/>
            <a:ext cx="1404513" cy="1404513"/>
          </a:xfrm>
          <a:custGeom>
            <a:avLst/>
            <a:gdLst/>
            <a:ahLst/>
            <a:cxnLst/>
            <a:rect l="l" t="t" r="r" b="b"/>
            <a:pathLst>
              <a:path w="1404513" h="1404513">
                <a:moveTo>
                  <a:pt x="0" y="0"/>
                </a:moveTo>
                <a:lnTo>
                  <a:pt x="1404513" y="0"/>
                </a:lnTo>
                <a:lnTo>
                  <a:pt x="1404513" y="1404512"/>
                </a:lnTo>
                <a:lnTo>
                  <a:pt x="0" y="14045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0596197" y="5223682"/>
            <a:ext cx="1368041" cy="1863393"/>
          </a:xfrm>
          <a:custGeom>
            <a:avLst/>
            <a:gdLst/>
            <a:ahLst/>
            <a:cxnLst/>
            <a:rect l="l" t="t" r="r" b="b"/>
            <a:pathLst>
              <a:path w="1368041" h="1863393">
                <a:moveTo>
                  <a:pt x="0" y="0"/>
                </a:moveTo>
                <a:lnTo>
                  <a:pt x="1368041" y="0"/>
                </a:lnTo>
                <a:lnTo>
                  <a:pt x="1368041" y="1863392"/>
                </a:lnTo>
                <a:lnTo>
                  <a:pt x="0" y="18633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5761945" y="4390175"/>
            <a:ext cx="2067888" cy="2137854"/>
          </a:xfrm>
          <a:custGeom>
            <a:avLst/>
            <a:gdLst/>
            <a:ahLst/>
            <a:cxnLst/>
            <a:rect l="l" t="t" r="r" b="b"/>
            <a:pathLst>
              <a:path w="2067888" h="2137854">
                <a:moveTo>
                  <a:pt x="0" y="0"/>
                </a:moveTo>
                <a:lnTo>
                  <a:pt x="2067888" y="0"/>
                </a:lnTo>
                <a:lnTo>
                  <a:pt x="2067888" y="2137854"/>
                </a:lnTo>
                <a:lnTo>
                  <a:pt x="0" y="21378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310860" y="3429329"/>
            <a:ext cx="612976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Ordenação dos dados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35342" y="7446275"/>
            <a:ext cx="612976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Escolha dos metodos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753450" y="4022913"/>
            <a:ext cx="612976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Criação dos graficos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684466" y="7897635"/>
            <a:ext cx="734722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Acompanhamento dos resultados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62082" y="8146695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5992" y="4063838"/>
            <a:ext cx="1128936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6962082" y="5210908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62082" y="2275120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962082" y="-660667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 flipV="1">
            <a:off x="11220938" y="3601038"/>
            <a:ext cx="1214101" cy="44818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0" name="Freeform 10"/>
          <p:cNvSpPr/>
          <p:nvPr/>
        </p:nvSpPr>
        <p:spPr>
          <a:xfrm>
            <a:off x="1028700" y="4354653"/>
            <a:ext cx="8115300" cy="1593279"/>
          </a:xfrm>
          <a:custGeom>
            <a:avLst/>
            <a:gdLst/>
            <a:ahLst/>
            <a:cxnLst/>
            <a:rect l="l" t="t" r="r" b="b"/>
            <a:pathLst>
              <a:path w="8115300" h="1593279">
                <a:moveTo>
                  <a:pt x="0" y="0"/>
                </a:moveTo>
                <a:lnTo>
                  <a:pt x="8115300" y="0"/>
                </a:lnTo>
                <a:lnTo>
                  <a:pt x="8115300" y="1593279"/>
                </a:lnTo>
                <a:lnTo>
                  <a:pt x="0" y="1593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947519"/>
            <a:ext cx="10434893" cy="282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42"/>
              </a:lnSpc>
            </a:pPr>
            <a:r>
              <a:rPr lang="en-US" sz="8030" spc="489">
                <a:solidFill>
                  <a:srgbClr val="324F7C"/>
                </a:solidFill>
                <a:latin typeface="Now Bold"/>
              </a:rPr>
              <a:t>Agradecemos pela atenção!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6335243" y="5711030"/>
            <a:ext cx="2648310" cy="2648310"/>
          </a:xfrm>
          <a:custGeom>
            <a:avLst/>
            <a:gdLst/>
            <a:ahLst/>
            <a:cxnLst/>
            <a:rect l="l" t="t" r="r" b="b"/>
            <a:pathLst>
              <a:path w="2648310" h="2648310">
                <a:moveTo>
                  <a:pt x="0" y="0"/>
                </a:moveTo>
                <a:lnTo>
                  <a:pt x="2648310" y="0"/>
                </a:lnTo>
                <a:lnTo>
                  <a:pt x="2648310" y="2648310"/>
                </a:lnTo>
                <a:lnTo>
                  <a:pt x="0" y="2648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5243" y="3062719"/>
            <a:ext cx="2648310" cy="2648310"/>
          </a:xfrm>
          <a:custGeom>
            <a:avLst/>
            <a:gdLst/>
            <a:ahLst/>
            <a:cxnLst/>
            <a:rect l="l" t="t" r="r" b="b"/>
            <a:pathLst>
              <a:path w="2648310" h="2648310">
                <a:moveTo>
                  <a:pt x="0" y="0"/>
                </a:moveTo>
                <a:lnTo>
                  <a:pt x="2648310" y="0"/>
                </a:lnTo>
                <a:lnTo>
                  <a:pt x="2648310" y="2648311"/>
                </a:lnTo>
                <a:lnTo>
                  <a:pt x="0" y="2648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8983553" y="5711030"/>
            <a:ext cx="2648310" cy="2648310"/>
          </a:xfrm>
          <a:custGeom>
            <a:avLst/>
            <a:gdLst/>
            <a:ahLst/>
            <a:cxnLst/>
            <a:rect l="l" t="t" r="r" b="b"/>
            <a:pathLst>
              <a:path w="2648310" h="2648310">
                <a:moveTo>
                  <a:pt x="0" y="0"/>
                </a:moveTo>
                <a:lnTo>
                  <a:pt x="2648311" y="0"/>
                </a:lnTo>
                <a:lnTo>
                  <a:pt x="2648311" y="2648310"/>
                </a:lnTo>
                <a:lnTo>
                  <a:pt x="0" y="2648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8983553" y="3062719"/>
            <a:ext cx="2648310" cy="2648310"/>
          </a:xfrm>
          <a:custGeom>
            <a:avLst/>
            <a:gdLst/>
            <a:ahLst/>
            <a:cxnLst/>
            <a:rect l="l" t="t" r="r" b="b"/>
            <a:pathLst>
              <a:path w="2648310" h="2648310">
                <a:moveTo>
                  <a:pt x="0" y="0"/>
                </a:moveTo>
                <a:lnTo>
                  <a:pt x="2648311" y="0"/>
                </a:lnTo>
                <a:lnTo>
                  <a:pt x="2648311" y="2648311"/>
                </a:lnTo>
                <a:lnTo>
                  <a:pt x="0" y="2648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36776" y="4750031"/>
            <a:ext cx="2093554" cy="1648198"/>
          </a:xfrm>
          <a:custGeom>
            <a:avLst/>
            <a:gdLst/>
            <a:ahLst/>
            <a:cxnLst/>
            <a:rect l="l" t="t" r="r" b="b"/>
            <a:pathLst>
              <a:path w="2093554" h="1648198">
                <a:moveTo>
                  <a:pt x="0" y="0"/>
                </a:moveTo>
                <a:lnTo>
                  <a:pt x="2093554" y="0"/>
                </a:lnTo>
                <a:lnTo>
                  <a:pt x="2093554" y="1648198"/>
                </a:lnTo>
                <a:lnTo>
                  <a:pt x="0" y="16481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317100" y="1028700"/>
            <a:ext cx="1982132" cy="1974389"/>
            <a:chOff x="0" y="0"/>
            <a:chExt cx="6502400" cy="6477000"/>
          </a:xfrm>
        </p:grpSpPr>
        <p:sp>
          <p:nvSpPr>
            <p:cNvPr id="8" name="Freeform 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t="-9314" r="223" b="-931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sp>
        <p:nvSpPr>
          <p:cNvPr id="10" name="TextBox 10"/>
          <p:cNvSpPr txBox="1"/>
          <p:nvPr/>
        </p:nvSpPr>
        <p:spPr>
          <a:xfrm rot="5562921">
            <a:off x="9218833" y="5180686"/>
            <a:ext cx="3113396" cy="105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54"/>
              </a:lnSpc>
              <a:spcBef>
                <a:spcPct val="0"/>
              </a:spcBef>
            </a:pPr>
            <a:r>
              <a:rPr lang="en-US" sz="3610">
                <a:solidFill>
                  <a:srgbClr val="FFFFFF"/>
                </a:solidFill>
                <a:latin typeface="Open Sans Bold"/>
              </a:rPr>
              <a:t>SCRUM TEAM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4298858" y="6890059"/>
            <a:ext cx="2182714" cy="2174187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223" r="223" b="-33666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1942300" y="4256346"/>
            <a:ext cx="1982132" cy="1974389"/>
            <a:chOff x="0" y="0"/>
            <a:chExt cx="6502400" cy="6477000"/>
          </a:xfrm>
        </p:grpSpPr>
        <p:sp>
          <p:nvSpPr>
            <p:cNvPr id="15" name="Freeform 1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223" t="-6895" r="223" b="-70880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5129170" y="6601339"/>
            <a:ext cx="1982132" cy="1974389"/>
            <a:chOff x="0" y="0"/>
            <a:chExt cx="6502400" cy="6477000"/>
          </a:xfrm>
        </p:grpSpPr>
        <p:sp>
          <p:nvSpPr>
            <p:cNvPr id="18" name="Freeform 1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3"/>
              <a:stretch>
                <a:fillRect l="223" t="-38887" r="223" b="-38887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4298858" y="2082159"/>
            <a:ext cx="2182714" cy="2174187"/>
            <a:chOff x="0" y="0"/>
            <a:chExt cx="6502400" cy="6477000"/>
          </a:xfrm>
        </p:grpSpPr>
        <p:sp>
          <p:nvSpPr>
            <p:cNvPr id="21" name="Freeform 2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4"/>
              <a:stretch>
                <a:fillRect l="223" r="223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13181746" y="9242437"/>
            <a:ext cx="5106254" cy="1044563"/>
          </a:xfrm>
          <a:custGeom>
            <a:avLst/>
            <a:gdLst/>
            <a:ahLst/>
            <a:cxnLst/>
            <a:rect l="l" t="t" r="r" b="b"/>
            <a:pathLst>
              <a:path w="5106254" h="1044563">
                <a:moveTo>
                  <a:pt x="0" y="0"/>
                </a:moveTo>
                <a:lnTo>
                  <a:pt x="5106254" y="0"/>
                </a:lnTo>
                <a:lnTo>
                  <a:pt x="5106254" y="1044563"/>
                </a:lnTo>
                <a:lnTo>
                  <a:pt x="0" y="104456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 rot="-2700000">
            <a:off x="6321563" y="4000437"/>
            <a:ext cx="2633869" cy="752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26"/>
              </a:lnSpc>
              <a:spcBef>
                <a:spcPct val="0"/>
              </a:spcBef>
            </a:pPr>
            <a:r>
              <a:rPr lang="en-US" sz="2590">
                <a:solidFill>
                  <a:srgbClr val="FFFFFF"/>
                </a:solidFill>
                <a:latin typeface="Open Sans Bold"/>
              </a:rPr>
              <a:t>SCRUM MASTER</a:t>
            </a:r>
          </a:p>
        </p:txBody>
      </p:sp>
      <p:sp>
        <p:nvSpPr>
          <p:cNvPr id="25" name="TextBox 25"/>
          <p:cNvSpPr txBox="1"/>
          <p:nvPr/>
        </p:nvSpPr>
        <p:spPr>
          <a:xfrm rot="-7977130">
            <a:off x="6199813" y="6625516"/>
            <a:ext cx="2867120" cy="80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7"/>
              </a:lnSpc>
              <a:spcBef>
                <a:spcPct val="0"/>
              </a:spcBef>
            </a:pPr>
            <a:r>
              <a:rPr lang="en-US" sz="2512">
                <a:solidFill>
                  <a:srgbClr val="FFFFFF"/>
                </a:solidFill>
                <a:latin typeface="Open Sans Bold"/>
              </a:rPr>
              <a:t>PRODUCT OWNER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0801" y="206525"/>
            <a:ext cx="9274802" cy="113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7686" spc="768">
                <a:solidFill>
                  <a:srgbClr val="1573E1"/>
                </a:solidFill>
                <a:latin typeface="Poppins Heavy"/>
              </a:rPr>
              <a:t>NOSSO TIME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95063" y="7540908"/>
            <a:ext cx="2868505" cy="82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DANIELLE VIEIRA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95063" y="2733008"/>
            <a:ext cx="2868505" cy="82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ANDRÉ ANTUNES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629824" y="1457093"/>
            <a:ext cx="2868505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ALANN ALUIR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076832" y="4807296"/>
            <a:ext cx="2868505" cy="82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DÉBORA VALENTE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708064" y="7540908"/>
            <a:ext cx="2868505" cy="82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VITOR FERNANDO</a:t>
            </a:r>
          </a:p>
        </p:txBody>
      </p:sp>
      <p:sp>
        <p:nvSpPr>
          <p:cNvPr id="32" name="AutoShape 32"/>
          <p:cNvSpPr/>
          <p:nvPr/>
        </p:nvSpPr>
        <p:spPr>
          <a:xfrm>
            <a:off x="15436139" y="-618248"/>
            <a:ext cx="4590707" cy="4590707"/>
          </a:xfrm>
          <a:prstGeom prst="line">
            <a:avLst/>
          </a:prstGeom>
          <a:ln w="219075" cap="flat">
            <a:solidFill>
              <a:srgbClr val="1673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15358684" y="-81226"/>
            <a:ext cx="4590707" cy="4590707"/>
          </a:xfrm>
          <a:prstGeom prst="line">
            <a:avLst/>
          </a:prstGeom>
          <a:ln w="219075" cap="flat">
            <a:solidFill>
              <a:srgbClr val="294F8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15779973" y="-896104"/>
            <a:ext cx="4590707" cy="4590707"/>
          </a:xfrm>
          <a:prstGeom prst="line">
            <a:avLst/>
          </a:prstGeom>
          <a:ln w="219075" cap="flat">
            <a:solidFill>
              <a:srgbClr val="425DA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16489394" y="-818649"/>
            <a:ext cx="4590707" cy="4590707"/>
          </a:xfrm>
          <a:prstGeom prst="line">
            <a:avLst/>
          </a:prstGeom>
          <a:ln w="219075" cap="flat">
            <a:solidFill>
              <a:srgbClr val="87A1F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17198816" y="-741194"/>
            <a:ext cx="4590707" cy="4590707"/>
          </a:xfrm>
          <a:prstGeom prst="line">
            <a:avLst/>
          </a:prstGeom>
          <a:ln w="219075" cap="flat">
            <a:solidFill>
              <a:srgbClr val="95AA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-111694" y="1624548"/>
            <a:ext cx="8947529" cy="0"/>
          </a:xfrm>
          <a:prstGeom prst="line">
            <a:avLst/>
          </a:prstGeom>
          <a:ln w="38100" cap="flat">
            <a:solidFill>
              <a:srgbClr val="1673E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40" name="AutoShape 40"/>
          <p:cNvSpPr/>
          <p:nvPr/>
        </p:nvSpPr>
        <p:spPr>
          <a:xfrm flipV="1">
            <a:off x="8844692" y="923154"/>
            <a:ext cx="1185639" cy="684529"/>
          </a:xfrm>
          <a:prstGeom prst="line">
            <a:avLst/>
          </a:prstGeom>
          <a:ln w="38100" cap="flat">
            <a:solidFill>
              <a:srgbClr val="1673E6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15498328" y="2281957"/>
            <a:ext cx="1982132" cy="1974389"/>
            <a:chOff x="0" y="0"/>
            <a:chExt cx="6502400" cy="6477000"/>
          </a:xfrm>
        </p:grpSpPr>
        <p:sp>
          <p:nvSpPr>
            <p:cNvPr id="42" name="Freeform 4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6"/>
              <a:stretch>
                <a:fillRect l="223" t="-23868" r="223" b="-23868"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12355978" y="2869739"/>
            <a:ext cx="2868505" cy="82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RONILSON GOULART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81746" y="9242437"/>
            <a:ext cx="5106254" cy="1044563"/>
          </a:xfrm>
          <a:custGeom>
            <a:avLst/>
            <a:gdLst/>
            <a:ahLst/>
            <a:cxnLst/>
            <a:rect l="l" t="t" r="r" b="b"/>
            <a:pathLst>
              <a:path w="5106254" h="1044563">
                <a:moveTo>
                  <a:pt x="0" y="0"/>
                </a:moveTo>
                <a:lnTo>
                  <a:pt x="5106254" y="0"/>
                </a:lnTo>
                <a:lnTo>
                  <a:pt x="5106254" y="1044563"/>
                </a:lnTo>
                <a:lnTo>
                  <a:pt x="0" y="104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0801" y="206525"/>
            <a:ext cx="12910945" cy="113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7686" spc="768">
                <a:solidFill>
                  <a:srgbClr val="1573E1"/>
                </a:solidFill>
                <a:latin typeface="Poppins Heavy"/>
              </a:rPr>
              <a:t>RESPONSABILIDADES</a:t>
            </a:r>
          </a:p>
        </p:txBody>
      </p:sp>
      <p:sp>
        <p:nvSpPr>
          <p:cNvPr id="4" name="AutoShape 4"/>
          <p:cNvSpPr/>
          <p:nvPr/>
        </p:nvSpPr>
        <p:spPr>
          <a:xfrm>
            <a:off x="15436139" y="-618248"/>
            <a:ext cx="4590707" cy="4590707"/>
          </a:xfrm>
          <a:prstGeom prst="line">
            <a:avLst/>
          </a:prstGeom>
          <a:ln w="219075" cap="flat">
            <a:solidFill>
              <a:srgbClr val="1673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5358684" y="-81226"/>
            <a:ext cx="4590707" cy="4590707"/>
          </a:xfrm>
          <a:prstGeom prst="line">
            <a:avLst/>
          </a:prstGeom>
          <a:ln w="219075" cap="flat">
            <a:solidFill>
              <a:srgbClr val="294F8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5779973" y="-896104"/>
            <a:ext cx="4590707" cy="4590707"/>
          </a:xfrm>
          <a:prstGeom prst="line">
            <a:avLst/>
          </a:prstGeom>
          <a:ln w="219075" cap="flat">
            <a:solidFill>
              <a:srgbClr val="425DA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6489394" y="-818649"/>
            <a:ext cx="4590707" cy="4590707"/>
          </a:xfrm>
          <a:prstGeom prst="line">
            <a:avLst/>
          </a:prstGeom>
          <a:ln w="219075" cap="flat">
            <a:solidFill>
              <a:srgbClr val="87A1F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7198816" y="-741194"/>
            <a:ext cx="4590707" cy="4590707"/>
          </a:xfrm>
          <a:prstGeom prst="line">
            <a:avLst/>
          </a:prstGeom>
          <a:ln w="219075" cap="flat">
            <a:solidFill>
              <a:srgbClr val="95AA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385101" y="1497732"/>
            <a:ext cx="12007364" cy="0"/>
          </a:xfrm>
          <a:prstGeom prst="line">
            <a:avLst/>
          </a:prstGeom>
          <a:ln w="47625" cap="flat">
            <a:solidFill>
              <a:srgbClr val="1673E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12" name="AutoShape 12"/>
          <p:cNvSpPr/>
          <p:nvPr/>
        </p:nvSpPr>
        <p:spPr>
          <a:xfrm flipV="1">
            <a:off x="12404350" y="556478"/>
            <a:ext cx="1591098" cy="918621"/>
          </a:xfrm>
          <a:prstGeom prst="line">
            <a:avLst/>
          </a:prstGeom>
          <a:ln w="47625" cap="flat">
            <a:solidFill>
              <a:srgbClr val="1673E6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3" name="Freeform 13"/>
          <p:cNvSpPr/>
          <p:nvPr/>
        </p:nvSpPr>
        <p:spPr>
          <a:xfrm>
            <a:off x="385101" y="1797769"/>
            <a:ext cx="17902899" cy="7017494"/>
          </a:xfrm>
          <a:custGeom>
            <a:avLst/>
            <a:gdLst/>
            <a:ahLst/>
            <a:cxnLst/>
            <a:rect l="l" t="t" r="r" b="b"/>
            <a:pathLst>
              <a:path w="17902899" h="7017494">
                <a:moveTo>
                  <a:pt x="0" y="0"/>
                </a:moveTo>
                <a:lnTo>
                  <a:pt x="17902899" y="0"/>
                </a:lnTo>
                <a:lnTo>
                  <a:pt x="17902899" y="7017494"/>
                </a:lnTo>
                <a:lnTo>
                  <a:pt x="0" y="7017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9639300"/>
            <a:ext cx="13457996" cy="3264379"/>
            <a:chOff x="0" y="0"/>
            <a:chExt cx="17943995" cy="43525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13457996" y="9721304"/>
            <a:ext cx="13457996" cy="3264379"/>
            <a:chOff x="0" y="0"/>
            <a:chExt cx="17943995" cy="43525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2362089" y="343266"/>
            <a:ext cx="5829999" cy="1144605"/>
          </a:xfrm>
          <a:custGeom>
            <a:avLst/>
            <a:gdLst/>
            <a:ahLst/>
            <a:cxnLst/>
            <a:rect l="l" t="t" r="r" b="b"/>
            <a:pathLst>
              <a:path w="5829999" h="1144605">
                <a:moveTo>
                  <a:pt x="0" y="0"/>
                </a:moveTo>
                <a:lnTo>
                  <a:pt x="5829999" y="0"/>
                </a:lnTo>
                <a:lnTo>
                  <a:pt x="5829999" y="1144605"/>
                </a:lnTo>
                <a:lnTo>
                  <a:pt x="0" y="114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33715" y="262648"/>
            <a:ext cx="6977998" cy="2461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294F87"/>
                </a:solidFill>
                <a:latin typeface="Now Bold"/>
              </a:rPr>
              <a:t>NESSA SPRINT</a:t>
            </a:r>
          </a:p>
        </p:txBody>
      </p:sp>
      <p:sp>
        <p:nvSpPr>
          <p:cNvPr id="14" name="AutoShape 14"/>
          <p:cNvSpPr/>
          <p:nvPr/>
        </p:nvSpPr>
        <p:spPr>
          <a:xfrm>
            <a:off x="81160" y="1440246"/>
            <a:ext cx="7530553" cy="0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7612191" y="645240"/>
            <a:ext cx="1397909" cy="807083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6" name="TextBox 16"/>
          <p:cNvSpPr txBox="1"/>
          <p:nvPr/>
        </p:nvSpPr>
        <p:spPr>
          <a:xfrm>
            <a:off x="1057971" y="2775902"/>
            <a:ext cx="9408914" cy="59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56515" lvl="1" indent="-728258" algn="just">
              <a:lnSpc>
                <a:spcPts val="9444"/>
              </a:lnSpc>
              <a:buFont typeface="Arial"/>
              <a:buChar char="•"/>
            </a:pPr>
            <a:r>
              <a:rPr lang="en-US" sz="6746">
                <a:solidFill>
                  <a:srgbClr val="000000"/>
                </a:solidFill>
                <a:latin typeface="Open Sans Bold"/>
              </a:rPr>
              <a:t>Padronização</a:t>
            </a:r>
          </a:p>
          <a:p>
            <a:pPr marL="1456515" lvl="1" indent="-728258" algn="just">
              <a:lnSpc>
                <a:spcPts val="9444"/>
              </a:lnSpc>
              <a:buFont typeface="Arial"/>
              <a:buChar char="•"/>
            </a:pPr>
            <a:r>
              <a:rPr lang="en-US" sz="6746">
                <a:solidFill>
                  <a:srgbClr val="000000"/>
                </a:solidFill>
                <a:latin typeface="Open Sans Bold"/>
              </a:rPr>
              <a:t>BPMN</a:t>
            </a:r>
          </a:p>
          <a:p>
            <a:pPr marL="1456515" lvl="1" indent="-728258" algn="just">
              <a:lnSpc>
                <a:spcPts val="9444"/>
              </a:lnSpc>
              <a:buFont typeface="Arial"/>
              <a:buChar char="•"/>
            </a:pPr>
            <a:r>
              <a:rPr lang="en-US" sz="6746">
                <a:solidFill>
                  <a:srgbClr val="000000"/>
                </a:solidFill>
                <a:latin typeface="Open Sans Bold"/>
              </a:rPr>
              <a:t>Google Sheets</a:t>
            </a:r>
          </a:p>
          <a:p>
            <a:pPr marL="1456515" lvl="1" indent="-728258" algn="just">
              <a:lnSpc>
                <a:spcPts val="9444"/>
              </a:lnSpc>
              <a:buFont typeface="Arial"/>
              <a:buChar char="•"/>
            </a:pPr>
            <a:r>
              <a:rPr lang="en-US" sz="6746">
                <a:solidFill>
                  <a:srgbClr val="000000"/>
                </a:solidFill>
                <a:latin typeface="Open Sans Bold"/>
              </a:rPr>
              <a:t>Tabelas Dinâmicas</a:t>
            </a:r>
          </a:p>
          <a:p>
            <a:pPr marL="1456515" lvl="1" indent="-728258" algn="just">
              <a:lnSpc>
                <a:spcPts val="9444"/>
              </a:lnSpc>
              <a:buFont typeface="Arial"/>
              <a:buChar char="•"/>
            </a:pPr>
            <a:r>
              <a:rPr lang="en-US" sz="6746">
                <a:solidFill>
                  <a:srgbClr val="000000"/>
                </a:solidFill>
                <a:latin typeface="Open Sans Bold"/>
              </a:rPr>
              <a:t>KPI’s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35729" y="-2492352"/>
            <a:ext cx="5770168" cy="57701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4F7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16231" y="566151"/>
            <a:ext cx="8145590" cy="1968645"/>
            <a:chOff x="0" y="0"/>
            <a:chExt cx="2971533" cy="7181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71533" cy="718167"/>
            </a:xfrm>
            <a:custGeom>
              <a:avLst/>
              <a:gdLst/>
              <a:ahLst/>
              <a:cxnLst/>
              <a:rect l="l" t="t" r="r" b="b"/>
              <a:pathLst>
                <a:path w="2971533" h="718167">
                  <a:moveTo>
                    <a:pt x="0" y="0"/>
                  </a:moveTo>
                  <a:lnTo>
                    <a:pt x="2971533" y="0"/>
                  </a:lnTo>
                  <a:lnTo>
                    <a:pt x="2971533" y="718167"/>
                  </a:lnTo>
                  <a:lnTo>
                    <a:pt x="0" y="718167"/>
                  </a:ln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058239" y="-36890"/>
            <a:ext cx="15913592" cy="444656"/>
            <a:chOff x="0" y="0"/>
            <a:chExt cx="5454170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54171" cy="152400"/>
            </a:xfrm>
            <a:custGeom>
              <a:avLst/>
              <a:gdLst/>
              <a:ahLst/>
              <a:cxnLst/>
              <a:rect l="l" t="t" r="r" b="b"/>
              <a:pathLst>
                <a:path w="5454171" h="152400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6828162" y="8761734"/>
            <a:ext cx="1459838" cy="1525266"/>
          </a:xfrm>
          <a:custGeom>
            <a:avLst/>
            <a:gdLst/>
            <a:ahLst/>
            <a:cxnLst/>
            <a:rect l="l" t="t" r="r" b="b"/>
            <a:pathLst>
              <a:path w="1459838" h="1525266">
                <a:moveTo>
                  <a:pt x="0" y="0"/>
                </a:moveTo>
                <a:lnTo>
                  <a:pt x="1459838" y="0"/>
                </a:lnTo>
                <a:lnTo>
                  <a:pt x="1459838" y="1525266"/>
                </a:lnTo>
                <a:lnTo>
                  <a:pt x="0" y="1525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57692" t="-18390" r="-596478" b="-2332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049216"/>
            <a:ext cx="16915823" cy="2981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22" lvl="1" indent="-507361" algn="just">
              <a:lnSpc>
                <a:spcPts val="8036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Open Sans Bold"/>
              </a:rPr>
              <a:t>Consiste em estabelecer um conjunto de metodos e praticas, para executar atividades e tarefas dentro de uma organização.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5332" y="1063434"/>
            <a:ext cx="8307388" cy="95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0"/>
              </a:lnSpc>
            </a:pPr>
            <a:r>
              <a:rPr lang="en-US" sz="6486" spc="648">
                <a:solidFill>
                  <a:srgbClr val="000000"/>
                </a:solidFill>
                <a:latin typeface="Poppins Heavy"/>
              </a:rPr>
              <a:t>PADRONIZAÇÃO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025681"/>
            <a:ext cx="16915823" cy="254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 algn="just">
              <a:lnSpc>
                <a:spcPts val="683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Definição de procedimentos;</a:t>
            </a:r>
          </a:p>
          <a:p>
            <a:pPr marL="863596" lvl="1" indent="-431798" algn="just">
              <a:lnSpc>
                <a:spcPts val="683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Estabelecimento de normas;</a:t>
            </a:r>
          </a:p>
          <a:p>
            <a:pPr marL="863596" lvl="1" indent="-431798" algn="just">
              <a:lnSpc>
                <a:spcPts val="683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Documentação.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35729" y="-2492352"/>
            <a:ext cx="5770168" cy="57701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4F7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16231" y="566151"/>
            <a:ext cx="8145590" cy="1968645"/>
            <a:chOff x="0" y="0"/>
            <a:chExt cx="2971533" cy="7181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71533" cy="718167"/>
            </a:xfrm>
            <a:custGeom>
              <a:avLst/>
              <a:gdLst/>
              <a:ahLst/>
              <a:cxnLst/>
              <a:rect l="l" t="t" r="r" b="b"/>
              <a:pathLst>
                <a:path w="2971533" h="718167">
                  <a:moveTo>
                    <a:pt x="0" y="0"/>
                  </a:moveTo>
                  <a:lnTo>
                    <a:pt x="2971533" y="0"/>
                  </a:lnTo>
                  <a:lnTo>
                    <a:pt x="2971533" y="718167"/>
                  </a:lnTo>
                  <a:lnTo>
                    <a:pt x="0" y="718167"/>
                  </a:ln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058239" y="-36890"/>
            <a:ext cx="15913592" cy="444656"/>
            <a:chOff x="0" y="0"/>
            <a:chExt cx="5454170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54171" cy="152400"/>
            </a:xfrm>
            <a:custGeom>
              <a:avLst/>
              <a:gdLst/>
              <a:ahLst/>
              <a:cxnLst/>
              <a:rect l="l" t="t" r="r" b="b"/>
              <a:pathLst>
                <a:path w="5454171" h="152400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6828162" y="8761734"/>
            <a:ext cx="1459838" cy="1525266"/>
          </a:xfrm>
          <a:custGeom>
            <a:avLst/>
            <a:gdLst/>
            <a:ahLst/>
            <a:cxnLst/>
            <a:rect l="l" t="t" r="r" b="b"/>
            <a:pathLst>
              <a:path w="1459838" h="1525266">
                <a:moveTo>
                  <a:pt x="0" y="0"/>
                </a:moveTo>
                <a:lnTo>
                  <a:pt x="1459838" y="0"/>
                </a:lnTo>
                <a:lnTo>
                  <a:pt x="1459838" y="1525266"/>
                </a:lnTo>
                <a:lnTo>
                  <a:pt x="0" y="1525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57692" t="-18390" r="-596478" b="-2332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85738" y="2914087"/>
            <a:ext cx="15009074" cy="6610280"/>
          </a:xfrm>
          <a:custGeom>
            <a:avLst/>
            <a:gdLst/>
            <a:ahLst/>
            <a:cxnLst/>
            <a:rect l="l" t="t" r="r" b="b"/>
            <a:pathLst>
              <a:path w="15009074" h="6610280">
                <a:moveTo>
                  <a:pt x="0" y="0"/>
                </a:moveTo>
                <a:lnTo>
                  <a:pt x="15009074" y="0"/>
                </a:lnTo>
                <a:lnTo>
                  <a:pt x="15009074" y="6610280"/>
                </a:lnTo>
                <a:lnTo>
                  <a:pt x="0" y="6610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65" b="-236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35332" y="1063434"/>
            <a:ext cx="8307388" cy="95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0"/>
              </a:lnSpc>
            </a:pPr>
            <a:r>
              <a:rPr lang="en-US" sz="6486" spc="648">
                <a:solidFill>
                  <a:srgbClr val="000000"/>
                </a:solidFill>
                <a:latin typeface="Poppins Heavy"/>
              </a:rPr>
              <a:t>PADRONIZAÇÃO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35729" y="-2492352"/>
            <a:ext cx="5770168" cy="57701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4F7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16231" y="566151"/>
            <a:ext cx="7674654" cy="1968645"/>
            <a:chOff x="0" y="0"/>
            <a:chExt cx="2799735" cy="7181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99735" cy="718167"/>
            </a:xfrm>
            <a:custGeom>
              <a:avLst/>
              <a:gdLst/>
              <a:ahLst/>
              <a:cxnLst/>
              <a:rect l="l" t="t" r="r" b="b"/>
              <a:pathLst>
                <a:path w="2799735" h="718167">
                  <a:moveTo>
                    <a:pt x="0" y="0"/>
                  </a:moveTo>
                  <a:lnTo>
                    <a:pt x="2799735" y="0"/>
                  </a:lnTo>
                  <a:lnTo>
                    <a:pt x="2799735" y="718167"/>
                  </a:lnTo>
                  <a:lnTo>
                    <a:pt x="0" y="718167"/>
                  </a:ln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058239" y="-36890"/>
            <a:ext cx="15913592" cy="444656"/>
            <a:chOff x="0" y="0"/>
            <a:chExt cx="5454170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54171" cy="152400"/>
            </a:xfrm>
            <a:custGeom>
              <a:avLst/>
              <a:gdLst/>
              <a:ahLst/>
              <a:cxnLst/>
              <a:rect l="l" t="t" r="r" b="b"/>
              <a:pathLst>
                <a:path w="5454171" h="152400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6828162" y="8761734"/>
            <a:ext cx="1459838" cy="1525266"/>
          </a:xfrm>
          <a:custGeom>
            <a:avLst/>
            <a:gdLst/>
            <a:ahLst/>
            <a:cxnLst/>
            <a:rect l="l" t="t" r="r" b="b"/>
            <a:pathLst>
              <a:path w="1459838" h="1525266">
                <a:moveTo>
                  <a:pt x="0" y="0"/>
                </a:moveTo>
                <a:lnTo>
                  <a:pt x="1459838" y="0"/>
                </a:lnTo>
                <a:lnTo>
                  <a:pt x="1459838" y="1525266"/>
                </a:lnTo>
                <a:lnTo>
                  <a:pt x="0" y="1525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57692" t="-18390" r="-596478" b="-2332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92100" y="3268291"/>
            <a:ext cx="17227600" cy="1311592"/>
            <a:chOff x="0" y="0"/>
            <a:chExt cx="2239484" cy="1704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39484" cy="170499"/>
            </a:xfrm>
            <a:custGeom>
              <a:avLst/>
              <a:gdLst/>
              <a:ahLst/>
              <a:cxnLst/>
              <a:rect l="l" t="t" r="r" b="b"/>
              <a:pathLst>
                <a:path w="2239484" h="170499">
                  <a:moveTo>
                    <a:pt x="0" y="0"/>
                  </a:moveTo>
                  <a:lnTo>
                    <a:pt x="2239484" y="0"/>
                  </a:lnTo>
                  <a:lnTo>
                    <a:pt x="2239484" y="170499"/>
                  </a:lnTo>
                  <a:lnTo>
                    <a:pt x="0" y="170499"/>
                  </a:lnTo>
                  <a:close/>
                </a:path>
              </a:pathLst>
            </a:custGeom>
            <a:solidFill>
              <a:srgbClr val="B2D3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239484" cy="218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42258" y="6088587"/>
            <a:ext cx="15058106" cy="3660704"/>
          </a:xfrm>
          <a:custGeom>
            <a:avLst/>
            <a:gdLst/>
            <a:ahLst/>
            <a:cxnLst/>
            <a:rect l="l" t="t" r="r" b="b"/>
            <a:pathLst>
              <a:path w="15058106" h="3660704">
                <a:moveTo>
                  <a:pt x="0" y="0"/>
                </a:moveTo>
                <a:lnTo>
                  <a:pt x="15058106" y="0"/>
                </a:lnTo>
                <a:lnTo>
                  <a:pt x="15058106" y="3660704"/>
                </a:lnTo>
                <a:lnTo>
                  <a:pt x="0" y="3660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-16502" y="1063434"/>
            <a:ext cx="9274802" cy="95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0"/>
              </a:lnSpc>
            </a:pPr>
            <a:r>
              <a:rPr lang="en-US" sz="6486" spc="648">
                <a:solidFill>
                  <a:srgbClr val="000000"/>
                </a:solidFill>
                <a:latin typeface="Poppins Heavy"/>
              </a:rPr>
              <a:t>BPMN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2258" y="3306391"/>
            <a:ext cx="16915823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 Bold"/>
              </a:rPr>
              <a:t>Business Process Model and Notation é uma ferramenta que auxilia no mapeamento e modelação de processos</a:t>
            </a:r>
          </a:p>
          <a:p>
            <a:pPr algn="ctr"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35729" y="-2492352"/>
            <a:ext cx="5770168" cy="57701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4F7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16231" y="566151"/>
            <a:ext cx="5869401" cy="1968645"/>
            <a:chOff x="0" y="0"/>
            <a:chExt cx="2141173" cy="7181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1173" cy="718167"/>
            </a:xfrm>
            <a:custGeom>
              <a:avLst/>
              <a:gdLst/>
              <a:ahLst/>
              <a:cxnLst/>
              <a:rect l="l" t="t" r="r" b="b"/>
              <a:pathLst>
                <a:path w="2141173" h="718167">
                  <a:moveTo>
                    <a:pt x="0" y="0"/>
                  </a:moveTo>
                  <a:lnTo>
                    <a:pt x="2141173" y="0"/>
                  </a:lnTo>
                  <a:lnTo>
                    <a:pt x="2141173" y="718167"/>
                  </a:lnTo>
                  <a:lnTo>
                    <a:pt x="0" y="718167"/>
                  </a:ln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058239" y="-36890"/>
            <a:ext cx="15913592" cy="444656"/>
            <a:chOff x="0" y="0"/>
            <a:chExt cx="5454170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54171" cy="152400"/>
            </a:xfrm>
            <a:custGeom>
              <a:avLst/>
              <a:gdLst/>
              <a:ahLst/>
              <a:cxnLst/>
              <a:rect l="l" t="t" r="r" b="b"/>
              <a:pathLst>
                <a:path w="5454171" h="152400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6828162" y="8761734"/>
            <a:ext cx="1459838" cy="1525266"/>
          </a:xfrm>
          <a:custGeom>
            <a:avLst/>
            <a:gdLst/>
            <a:ahLst/>
            <a:cxnLst/>
            <a:rect l="l" t="t" r="r" b="b"/>
            <a:pathLst>
              <a:path w="1459838" h="1525266">
                <a:moveTo>
                  <a:pt x="0" y="0"/>
                </a:moveTo>
                <a:lnTo>
                  <a:pt x="1459838" y="0"/>
                </a:lnTo>
                <a:lnTo>
                  <a:pt x="1459838" y="1525266"/>
                </a:lnTo>
                <a:lnTo>
                  <a:pt x="0" y="1525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57692" t="-18390" r="-596478" b="-2332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167026" y="3325237"/>
            <a:ext cx="16915823" cy="562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1" lvl="1" indent="-539745" algn="just">
              <a:lnSpc>
                <a:spcPts val="9049"/>
              </a:lnSpc>
              <a:buFont typeface="Arial"/>
              <a:buChar char="•"/>
            </a:pPr>
            <a:r>
              <a:rPr lang="en-US" sz="4999">
                <a:solidFill>
                  <a:srgbClr val="000000"/>
                </a:solidFill>
                <a:latin typeface="Open Sans Bold"/>
              </a:rPr>
              <a:t>Visibilidade;</a:t>
            </a:r>
          </a:p>
          <a:p>
            <a:pPr marL="1079491" lvl="1" indent="-539745" algn="just">
              <a:lnSpc>
                <a:spcPts val="9049"/>
              </a:lnSpc>
              <a:buFont typeface="Arial"/>
              <a:buChar char="•"/>
            </a:pPr>
            <a:r>
              <a:rPr lang="en-US" sz="4999">
                <a:solidFill>
                  <a:srgbClr val="000000"/>
                </a:solidFill>
                <a:latin typeface="Open Sans Bold"/>
              </a:rPr>
              <a:t>Documentação;</a:t>
            </a:r>
          </a:p>
          <a:p>
            <a:pPr marL="1079491" lvl="1" indent="-539745" algn="just">
              <a:lnSpc>
                <a:spcPts val="9049"/>
              </a:lnSpc>
              <a:buFont typeface="Arial"/>
              <a:buChar char="•"/>
            </a:pPr>
            <a:r>
              <a:rPr lang="en-US" sz="4999">
                <a:solidFill>
                  <a:srgbClr val="000000"/>
                </a:solidFill>
                <a:latin typeface="Open Sans Bold"/>
              </a:rPr>
              <a:t>Analise e Otimização;</a:t>
            </a:r>
          </a:p>
          <a:p>
            <a:pPr marL="1079491" lvl="1" indent="-539745" algn="just">
              <a:lnSpc>
                <a:spcPts val="9049"/>
              </a:lnSpc>
              <a:buFont typeface="Arial"/>
              <a:buChar char="•"/>
            </a:pPr>
            <a:r>
              <a:rPr lang="en-US" sz="4999">
                <a:solidFill>
                  <a:srgbClr val="000000"/>
                </a:solidFill>
                <a:latin typeface="Open Sans Bold"/>
              </a:rPr>
              <a:t>Melhor Tomada de Decisões;</a:t>
            </a:r>
          </a:p>
          <a:p>
            <a:pPr marL="1079491" lvl="1" indent="-539745" algn="just">
              <a:lnSpc>
                <a:spcPts val="9049"/>
              </a:lnSpc>
              <a:buFont typeface="Arial"/>
              <a:buChar char="•"/>
            </a:pPr>
            <a:r>
              <a:rPr lang="en-US" sz="4999">
                <a:solidFill>
                  <a:srgbClr val="000000"/>
                </a:solidFill>
                <a:latin typeface="Open Sans Bold"/>
              </a:rPr>
              <a:t>Aumento da Eficiencia Operacional.</a:t>
            </a:r>
          </a:p>
        </p:txBody>
      </p:sp>
      <p:sp>
        <p:nvSpPr>
          <p:cNvPr id="10" name="Freeform 10"/>
          <p:cNvSpPr/>
          <p:nvPr/>
        </p:nvSpPr>
        <p:spPr>
          <a:xfrm>
            <a:off x="6863122" y="436341"/>
            <a:ext cx="11424878" cy="5277206"/>
          </a:xfrm>
          <a:custGeom>
            <a:avLst/>
            <a:gdLst/>
            <a:ahLst/>
            <a:cxnLst/>
            <a:rect l="l" t="t" r="r" b="b"/>
            <a:pathLst>
              <a:path w="11424878" h="5277206">
                <a:moveTo>
                  <a:pt x="0" y="0"/>
                </a:moveTo>
                <a:lnTo>
                  <a:pt x="11424878" y="0"/>
                </a:lnTo>
                <a:lnTo>
                  <a:pt x="11424878" y="5277205"/>
                </a:lnTo>
                <a:lnTo>
                  <a:pt x="0" y="5277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-16502" y="1063434"/>
            <a:ext cx="7116347" cy="95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0"/>
              </a:lnSpc>
            </a:pPr>
            <a:r>
              <a:rPr lang="en-US" sz="6486" spc="648">
                <a:solidFill>
                  <a:srgbClr val="000000"/>
                </a:solidFill>
                <a:latin typeface="Poppins Heavy"/>
              </a:rPr>
              <a:t>BPMN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35729" y="-2492352"/>
            <a:ext cx="5770168" cy="57701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4F7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64955" y="517142"/>
            <a:ext cx="9130391" cy="1968645"/>
            <a:chOff x="0" y="0"/>
            <a:chExt cx="3330791" cy="7181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30791" cy="718167"/>
            </a:xfrm>
            <a:custGeom>
              <a:avLst/>
              <a:gdLst/>
              <a:ahLst/>
              <a:cxnLst/>
              <a:rect l="l" t="t" r="r" b="b"/>
              <a:pathLst>
                <a:path w="3330791" h="718167">
                  <a:moveTo>
                    <a:pt x="0" y="0"/>
                  </a:moveTo>
                  <a:lnTo>
                    <a:pt x="3330791" y="0"/>
                  </a:lnTo>
                  <a:lnTo>
                    <a:pt x="3330791" y="718167"/>
                  </a:lnTo>
                  <a:lnTo>
                    <a:pt x="0" y="718167"/>
                  </a:ln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058239" y="-36890"/>
            <a:ext cx="15913592" cy="444656"/>
            <a:chOff x="0" y="0"/>
            <a:chExt cx="5454170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54171" cy="152400"/>
            </a:xfrm>
            <a:custGeom>
              <a:avLst/>
              <a:gdLst/>
              <a:ahLst/>
              <a:cxnLst/>
              <a:rect l="l" t="t" r="r" b="b"/>
              <a:pathLst>
                <a:path w="5454171" h="152400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6828162" y="8761734"/>
            <a:ext cx="1459838" cy="1525266"/>
          </a:xfrm>
          <a:custGeom>
            <a:avLst/>
            <a:gdLst/>
            <a:ahLst/>
            <a:cxnLst/>
            <a:rect l="l" t="t" r="r" b="b"/>
            <a:pathLst>
              <a:path w="1459838" h="1525266">
                <a:moveTo>
                  <a:pt x="0" y="0"/>
                </a:moveTo>
                <a:lnTo>
                  <a:pt x="1459838" y="0"/>
                </a:lnTo>
                <a:lnTo>
                  <a:pt x="1459838" y="1525266"/>
                </a:lnTo>
                <a:lnTo>
                  <a:pt x="0" y="1525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57692" t="-18390" r="-596478" b="-2332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80555" y="3004482"/>
            <a:ext cx="17626470" cy="1489168"/>
            <a:chOff x="0" y="0"/>
            <a:chExt cx="4642362" cy="3922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42362" cy="392209"/>
            </a:xfrm>
            <a:custGeom>
              <a:avLst/>
              <a:gdLst/>
              <a:ahLst/>
              <a:cxnLst/>
              <a:rect l="l" t="t" r="r" b="b"/>
              <a:pathLst>
                <a:path w="4642362" h="392209">
                  <a:moveTo>
                    <a:pt x="4439162" y="0"/>
                  </a:moveTo>
                  <a:cubicBezTo>
                    <a:pt x="4551387" y="0"/>
                    <a:pt x="4642362" y="87799"/>
                    <a:pt x="4642362" y="196104"/>
                  </a:cubicBezTo>
                  <a:cubicBezTo>
                    <a:pt x="4642362" y="304410"/>
                    <a:pt x="4551387" y="392209"/>
                    <a:pt x="4439162" y="392209"/>
                  </a:cubicBezTo>
                  <a:lnTo>
                    <a:pt x="203200" y="392209"/>
                  </a:lnTo>
                  <a:cubicBezTo>
                    <a:pt x="90976" y="392209"/>
                    <a:pt x="0" y="304410"/>
                    <a:pt x="0" y="196104"/>
                  </a:cubicBezTo>
                  <a:cubicBezTo>
                    <a:pt x="0" y="877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2D3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642362" cy="4398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75221" y="5027050"/>
            <a:ext cx="5471273" cy="1249045"/>
            <a:chOff x="0" y="0"/>
            <a:chExt cx="1440994" cy="3289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40994" cy="328967"/>
            </a:xfrm>
            <a:custGeom>
              <a:avLst/>
              <a:gdLst/>
              <a:ahLst/>
              <a:cxnLst/>
              <a:rect l="l" t="t" r="r" b="b"/>
              <a:pathLst>
                <a:path w="1440994" h="328967">
                  <a:moveTo>
                    <a:pt x="1237794" y="0"/>
                  </a:moveTo>
                  <a:cubicBezTo>
                    <a:pt x="1350018" y="0"/>
                    <a:pt x="1440994" y="73642"/>
                    <a:pt x="1440994" y="164483"/>
                  </a:cubicBezTo>
                  <a:cubicBezTo>
                    <a:pt x="1440994" y="255325"/>
                    <a:pt x="1350018" y="328967"/>
                    <a:pt x="1237794" y="328967"/>
                  </a:cubicBezTo>
                  <a:lnTo>
                    <a:pt x="203200" y="328967"/>
                  </a:lnTo>
                  <a:cubicBezTo>
                    <a:pt x="90976" y="328967"/>
                    <a:pt x="0" y="255325"/>
                    <a:pt x="0" y="164483"/>
                  </a:cubicBezTo>
                  <a:cubicBezTo>
                    <a:pt x="0" y="736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2D3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440994" cy="376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64955" y="972109"/>
            <a:ext cx="9130391" cy="105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5"/>
              </a:lnSpc>
            </a:pPr>
            <a:r>
              <a:rPr lang="en-US" sz="7186" spc="718">
                <a:solidFill>
                  <a:srgbClr val="000000"/>
                </a:solidFill>
                <a:latin typeface="Poppins Bold"/>
              </a:rPr>
              <a:t>GOOGLE SHEETS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93530" y="7017775"/>
            <a:ext cx="7674654" cy="1047750"/>
            <a:chOff x="0" y="0"/>
            <a:chExt cx="2021308" cy="27595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21308" cy="275951"/>
            </a:xfrm>
            <a:custGeom>
              <a:avLst/>
              <a:gdLst/>
              <a:ahLst/>
              <a:cxnLst/>
              <a:rect l="l" t="t" r="r" b="b"/>
              <a:pathLst>
                <a:path w="2021308" h="275951">
                  <a:moveTo>
                    <a:pt x="1818108" y="0"/>
                  </a:moveTo>
                  <a:cubicBezTo>
                    <a:pt x="1930332" y="0"/>
                    <a:pt x="2021308" y="61774"/>
                    <a:pt x="2021308" y="137975"/>
                  </a:cubicBezTo>
                  <a:cubicBezTo>
                    <a:pt x="2021308" y="214177"/>
                    <a:pt x="1930332" y="275951"/>
                    <a:pt x="1818108" y="275951"/>
                  </a:cubicBezTo>
                  <a:lnTo>
                    <a:pt x="203200" y="275951"/>
                  </a:lnTo>
                  <a:cubicBezTo>
                    <a:pt x="90976" y="275951"/>
                    <a:pt x="0" y="214177"/>
                    <a:pt x="0" y="137975"/>
                  </a:cubicBezTo>
                  <a:cubicBezTo>
                    <a:pt x="0" y="617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2D3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021308" cy="32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80555" y="2999314"/>
            <a:ext cx="17472090" cy="143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5"/>
              </a:lnSpc>
            </a:pPr>
            <a:r>
              <a:rPr lang="en-US" sz="4167">
                <a:solidFill>
                  <a:srgbClr val="000000"/>
                </a:solidFill>
                <a:latin typeface="Open Sans Bold"/>
              </a:rPr>
              <a:t>Uma ferramenta online do Google que permite a criação de planilhas, armazenadas e acessiveis em nuvem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3530" y="7187955"/>
            <a:ext cx="7323001" cy="69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81" lvl="1" indent="-442590" algn="ctr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Open Sans"/>
              </a:rPr>
              <a:t>Acesso em qualquer lugar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85443" y="5244855"/>
            <a:ext cx="5643835" cy="69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81" lvl="1" indent="-442590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Open Sans"/>
              </a:rPr>
              <a:t>Compatibilidade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375221" y="7027300"/>
            <a:ext cx="7182860" cy="1038225"/>
            <a:chOff x="0" y="0"/>
            <a:chExt cx="2021308" cy="29216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21308" cy="292164"/>
            </a:xfrm>
            <a:custGeom>
              <a:avLst/>
              <a:gdLst/>
              <a:ahLst/>
              <a:cxnLst/>
              <a:rect l="l" t="t" r="r" b="b"/>
              <a:pathLst>
                <a:path w="2021308" h="292164">
                  <a:moveTo>
                    <a:pt x="1818108" y="0"/>
                  </a:moveTo>
                  <a:cubicBezTo>
                    <a:pt x="1930332" y="0"/>
                    <a:pt x="2021308" y="65403"/>
                    <a:pt x="2021308" y="146082"/>
                  </a:cubicBezTo>
                  <a:cubicBezTo>
                    <a:pt x="2021308" y="226761"/>
                    <a:pt x="1930332" y="292164"/>
                    <a:pt x="1818108" y="292164"/>
                  </a:cubicBezTo>
                  <a:lnTo>
                    <a:pt x="203200" y="292164"/>
                  </a:lnTo>
                  <a:cubicBezTo>
                    <a:pt x="90976" y="292164"/>
                    <a:pt x="0" y="226761"/>
                    <a:pt x="0" y="146082"/>
                  </a:cubicBezTo>
                  <a:cubicBezTo>
                    <a:pt x="0" y="654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2D3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021308" cy="339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64955" y="5008000"/>
            <a:ext cx="7674654" cy="1268095"/>
            <a:chOff x="0" y="0"/>
            <a:chExt cx="2021308" cy="33398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21308" cy="333984"/>
            </a:xfrm>
            <a:custGeom>
              <a:avLst/>
              <a:gdLst/>
              <a:ahLst/>
              <a:cxnLst/>
              <a:rect l="l" t="t" r="r" b="b"/>
              <a:pathLst>
                <a:path w="2021308" h="333984">
                  <a:moveTo>
                    <a:pt x="1818108" y="0"/>
                  </a:moveTo>
                  <a:cubicBezTo>
                    <a:pt x="1930332" y="0"/>
                    <a:pt x="2021308" y="74765"/>
                    <a:pt x="2021308" y="166992"/>
                  </a:cubicBezTo>
                  <a:cubicBezTo>
                    <a:pt x="2021308" y="259219"/>
                    <a:pt x="1930332" y="333984"/>
                    <a:pt x="1818108" y="333984"/>
                  </a:cubicBezTo>
                  <a:lnTo>
                    <a:pt x="203200" y="333984"/>
                  </a:lnTo>
                  <a:cubicBezTo>
                    <a:pt x="90976" y="333984"/>
                    <a:pt x="0" y="259219"/>
                    <a:pt x="0" y="166992"/>
                  </a:cubicBezTo>
                  <a:cubicBezTo>
                    <a:pt x="0" y="747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2D3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2021308" cy="381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476706" y="7196210"/>
            <a:ext cx="6273714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3" lvl="1" indent="-431796" algn="ctr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Visualização de dados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364955" y="8532250"/>
            <a:ext cx="6066236" cy="1088198"/>
            <a:chOff x="0" y="0"/>
            <a:chExt cx="1597692" cy="28660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97692" cy="286604"/>
            </a:xfrm>
            <a:custGeom>
              <a:avLst/>
              <a:gdLst/>
              <a:ahLst/>
              <a:cxnLst/>
              <a:rect l="l" t="t" r="r" b="b"/>
              <a:pathLst>
                <a:path w="1597692" h="286604">
                  <a:moveTo>
                    <a:pt x="1394492" y="0"/>
                  </a:moveTo>
                  <a:cubicBezTo>
                    <a:pt x="1506716" y="0"/>
                    <a:pt x="1597692" y="64158"/>
                    <a:pt x="1597692" y="143302"/>
                  </a:cubicBezTo>
                  <a:cubicBezTo>
                    <a:pt x="1597692" y="222445"/>
                    <a:pt x="1506716" y="286604"/>
                    <a:pt x="1394492" y="286604"/>
                  </a:cubicBezTo>
                  <a:lnTo>
                    <a:pt x="203200" y="286604"/>
                  </a:lnTo>
                  <a:cubicBezTo>
                    <a:pt x="90976" y="286604"/>
                    <a:pt x="0" y="222445"/>
                    <a:pt x="0" y="143302"/>
                  </a:cubicBezTo>
                  <a:cubicBezTo>
                    <a:pt x="0" y="641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2D3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597692" cy="334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413230" y="8680743"/>
            <a:ext cx="5950636" cy="69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81" lvl="1" indent="-442590" algn="ctr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Open Sans"/>
              </a:rPr>
              <a:t>Google App Acript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64955" y="5276850"/>
            <a:ext cx="7351576" cy="66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2" lvl="1" indent="-421001" algn="ctr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Open Sans"/>
              </a:rPr>
              <a:t>Colaboração em tempo real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368</Words>
  <Application>Microsoft Office PowerPoint</Application>
  <PresentationFormat>Personalizar</PresentationFormat>
  <Paragraphs>85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7" baseType="lpstr">
      <vt:lpstr>Poppins Heavy</vt:lpstr>
      <vt:lpstr>Lato Bold</vt:lpstr>
      <vt:lpstr>Now Bold</vt:lpstr>
      <vt:lpstr>Calistoga</vt:lpstr>
      <vt:lpstr>Open Sans Bold</vt:lpstr>
      <vt:lpstr>Calibri</vt:lpstr>
      <vt:lpstr>Poppins Bold</vt:lpstr>
      <vt:lpstr>Arial</vt:lpstr>
      <vt:lpstr>Lato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APRENDIZAGEM POR PROJETO INTEGRADO</dc:title>
  <cp:lastModifiedBy>ANDRE LUIZ RIBEIRO ANTUNES</cp:lastModifiedBy>
  <cp:revision>2</cp:revision>
  <dcterms:created xsi:type="dcterms:W3CDTF">2006-08-16T00:00:00Z</dcterms:created>
  <dcterms:modified xsi:type="dcterms:W3CDTF">2024-04-21T23:03:10Z</dcterms:modified>
  <dc:identifier>DAF9tu15DM0</dc:identifier>
</cp:coreProperties>
</file>